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574" r:id="rId2"/>
    <p:sldId id="994" r:id="rId3"/>
    <p:sldId id="995" r:id="rId4"/>
    <p:sldId id="971" r:id="rId5"/>
    <p:sldId id="973" r:id="rId6"/>
    <p:sldId id="972" r:id="rId7"/>
    <p:sldId id="729" r:id="rId8"/>
    <p:sldId id="730" r:id="rId9"/>
    <p:sldId id="975" r:id="rId10"/>
    <p:sldId id="979" r:id="rId11"/>
    <p:sldId id="836" r:id="rId12"/>
    <p:sldId id="842" r:id="rId13"/>
    <p:sldId id="837" r:id="rId14"/>
    <p:sldId id="978" r:id="rId15"/>
    <p:sldId id="977" r:id="rId16"/>
    <p:sldId id="830" r:id="rId17"/>
    <p:sldId id="831" r:id="rId18"/>
    <p:sldId id="980" r:id="rId19"/>
    <p:sldId id="981" r:id="rId20"/>
    <p:sldId id="982" r:id="rId21"/>
    <p:sldId id="983" r:id="rId22"/>
    <p:sldId id="984" r:id="rId23"/>
    <p:sldId id="985" r:id="rId24"/>
    <p:sldId id="991" r:id="rId25"/>
    <p:sldId id="992" r:id="rId26"/>
    <p:sldId id="993" r:id="rId27"/>
    <p:sldId id="844" r:id="rId28"/>
    <p:sldId id="872" r:id="rId29"/>
    <p:sldId id="845" r:id="rId30"/>
    <p:sldId id="847" r:id="rId31"/>
    <p:sldId id="877" r:id="rId32"/>
    <p:sldId id="874" r:id="rId33"/>
    <p:sldId id="878" r:id="rId34"/>
    <p:sldId id="875" r:id="rId35"/>
    <p:sldId id="876" r:id="rId36"/>
    <p:sldId id="944" r:id="rId37"/>
    <p:sldId id="855" r:id="rId38"/>
    <p:sldId id="856" r:id="rId39"/>
    <p:sldId id="881" r:id="rId40"/>
    <p:sldId id="883" r:id="rId41"/>
    <p:sldId id="898" r:id="rId42"/>
    <p:sldId id="956" r:id="rId43"/>
    <p:sldId id="899" r:id="rId44"/>
    <p:sldId id="884" r:id="rId45"/>
    <p:sldId id="955" r:id="rId46"/>
    <p:sldId id="952" r:id="rId47"/>
    <p:sldId id="953" r:id="rId48"/>
    <p:sldId id="954" r:id="rId49"/>
    <p:sldId id="888" r:id="rId50"/>
    <p:sldId id="904" r:id="rId51"/>
    <p:sldId id="906" r:id="rId52"/>
    <p:sldId id="907" r:id="rId53"/>
    <p:sldId id="905" r:id="rId54"/>
    <p:sldId id="889" r:id="rId55"/>
    <p:sldId id="890" r:id="rId56"/>
    <p:sldId id="891" r:id="rId57"/>
    <p:sldId id="892" r:id="rId58"/>
    <p:sldId id="893" r:id="rId59"/>
    <p:sldId id="936" r:id="rId60"/>
    <p:sldId id="937" r:id="rId61"/>
    <p:sldId id="938" r:id="rId62"/>
    <p:sldId id="941" r:id="rId63"/>
    <p:sldId id="939" r:id="rId64"/>
    <p:sldId id="940" r:id="rId65"/>
    <p:sldId id="942" r:id="rId66"/>
    <p:sldId id="943" r:id="rId67"/>
    <p:sldId id="996" r:id="rId68"/>
    <p:sldId id="998" r:id="rId69"/>
    <p:sldId id="997" r:id="rId70"/>
    <p:sldId id="701" r:id="rId71"/>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51520"/>
    <a:srgbClr val="0033CC"/>
    <a:srgbClr val="006BD6"/>
    <a:srgbClr val="FF9900"/>
    <a:srgbClr val="003366"/>
    <a:srgbClr val="146016"/>
    <a:srgbClr val="FFFF00"/>
    <a:srgbClr val="924D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86355" autoAdjust="0"/>
  </p:normalViewPr>
  <p:slideViewPr>
    <p:cSldViewPr>
      <p:cViewPr varScale="1">
        <p:scale>
          <a:sx n="71" d="100"/>
          <a:sy n="71" d="100"/>
        </p:scale>
        <p:origin x="12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2360" y="-6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deaProjects\reports\&#1040;&#1085;&#1072;&#1083;&#1080;&#1079;%20Rhino\rhino-&#1086;&#1073;&#1097;&#1080;&#108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1053;&#1040;&#1059;&#1050;&#1040;\&#1044;&#1072;&#1085;&#1085;&#1099;&#1077;\&#1055;&#1086;&#1090;&#1072;&#1087;&#1086;&#1074;\&#1054;&#1073;&#1088;&#1072;&#1073;&#1086;&#1090;&#1082;&#1072;%20&#1076;&#1072;&#1085;&#1085;&#1099;&#1093;\&#1042;&#1077;&#1089;&#1077;&#1083;&#1082;&#1080;&#1085;&#1072;%20&#1045;.&#1070;\&#1082;&#1083;&#1072;&#1089;&#1090;&#1077;&#1088;&#1085;&#1099;&#1081;%20&#1072;&#1085;&#1072;&#1083;&#1080;&#1079;2_&#1087;&#1086;%20&#1089;&#1090;&#1077;&#1087;.&#1090;&#1103;&#1078;&#1077;&#1089;&#1090;&#108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66451652962773E-2"/>
          <c:y val="1.0648149700809241E-2"/>
          <c:w val="0.94840258386231913"/>
          <c:h val="0.97870370059838241"/>
        </c:manualLayout>
      </c:layout>
      <c:scatterChart>
        <c:scatterStyle val="smoothMarker"/>
        <c:varyColors val="0"/>
        <c:ser>
          <c:idx val="0"/>
          <c:order val="0"/>
          <c:tx>
            <c:strRef>
              <c:f>Основной!$A$2</c:f>
              <c:strCache>
                <c:ptCount val="1"/>
                <c:pt idx="0">
                  <c:v>1_4R3</c:v>
                </c:pt>
              </c:strCache>
            </c:strRef>
          </c:tx>
          <c:spPr>
            <a:ln w="15875">
              <a:noFill/>
              <a:prstDash val="solid"/>
            </a:ln>
          </c:spPr>
          <c:marker>
            <c:symbol val="dot"/>
            <c:size val="4"/>
            <c:spPr>
              <a:solidFill>
                <a:srgbClr val="92D050"/>
              </a:solidFill>
              <a:ln>
                <a:solidFill>
                  <a:srgbClr val="9BBB59">
                    <a:shade val="76000"/>
                    <a:shade val="95000"/>
                    <a:satMod val="105000"/>
                  </a:srgbClr>
                </a:solidFill>
              </a:ln>
            </c:spPr>
          </c:marker>
          <c:xVal>
            <c:numRef>
              <c:f>Основной!$B$5:$B$2000</c:f>
              <c:numCache>
                <c:formatCode>General</c:formatCode>
                <c:ptCount val="1996"/>
                <c:pt idx="0">
                  <c:v>1195</c:v>
                </c:pt>
                <c:pt idx="1">
                  <c:v>898</c:v>
                </c:pt>
                <c:pt idx="2">
                  <c:v>682</c:v>
                </c:pt>
                <c:pt idx="3">
                  <c:v>568</c:v>
                </c:pt>
                <c:pt idx="4">
                  <c:v>528</c:v>
                </c:pt>
                <c:pt idx="5">
                  <c:v>495</c:v>
                </c:pt>
                <c:pt idx="6">
                  <c:v>295</c:v>
                </c:pt>
                <c:pt idx="7">
                  <c:v>274</c:v>
                </c:pt>
                <c:pt idx="8">
                  <c:v>243</c:v>
                </c:pt>
                <c:pt idx="9">
                  <c:v>194</c:v>
                </c:pt>
                <c:pt idx="10">
                  <c:v>173</c:v>
                </c:pt>
                <c:pt idx="11">
                  <c:v>158</c:v>
                </c:pt>
                <c:pt idx="12">
                  <c:v>132</c:v>
                </c:pt>
                <c:pt idx="13">
                  <c:v>124</c:v>
                </c:pt>
                <c:pt idx="14">
                  <c:v>120</c:v>
                </c:pt>
                <c:pt idx="15">
                  <c:v>104</c:v>
                </c:pt>
                <c:pt idx="16">
                  <c:v>96</c:v>
                </c:pt>
                <c:pt idx="17">
                  <c:v>94</c:v>
                </c:pt>
                <c:pt idx="18">
                  <c:v>70</c:v>
                </c:pt>
                <c:pt idx="19">
                  <c:v>66</c:v>
                </c:pt>
                <c:pt idx="20">
                  <c:v>64</c:v>
                </c:pt>
                <c:pt idx="21">
                  <c:v>62</c:v>
                </c:pt>
                <c:pt idx="22">
                  <c:v>57</c:v>
                </c:pt>
                <c:pt idx="23">
                  <c:v>52</c:v>
                </c:pt>
                <c:pt idx="24">
                  <c:v>49</c:v>
                </c:pt>
                <c:pt idx="25">
                  <c:v>43</c:v>
                </c:pt>
                <c:pt idx="26">
                  <c:v>42</c:v>
                </c:pt>
                <c:pt idx="27">
                  <c:v>41</c:v>
                </c:pt>
                <c:pt idx="28">
                  <c:v>40</c:v>
                </c:pt>
                <c:pt idx="29">
                  <c:v>38</c:v>
                </c:pt>
                <c:pt idx="30">
                  <c:v>37</c:v>
                </c:pt>
                <c:pt idx="31">
                  <c:v>36</c:v>
                </c:pt>
                <c:pt idx="32">
                  <c:v>35</c:v>
                </c:pt>
                <c:pt idx="33">
                  <c:v>34</c:v>
                </c:pt>
                <c:pt idx="34">
                  <c:v>32</c:v>
                </c:pt>
                <c:pt idx="35">
                  <c:v>30</c:v>
                </c:pt>
                <c:pt idx="36">
                  <c:v>29</c:v>
                </c:pt>
                <c:pt idx="37">
                  <c:v>28</c:v>
                </c:pt>
                <c:pt idx="38">
                  <c:v>27</c:v>
                </c:pt>
                <c:pt idx="39">
                  <c:v>25</c:v>
                </c:pt>
                <c:pt idx="40">
                  <c:v>24</c:v>
                </c:pt>
                <c:pt idx="41">
                  <c:v>23</c:v>
                </c:pt>
                <c:pt idx="42">
                  <c:v>22</c:v>
                </c:pt>
                <c:pt idx="43">
                  <c:v>21</c:v>
                </c:pt>
                <c:pt idx="44">
                  <c:v>20</c:v>
                </c:pt>
                <c:pt idx="45">
                  <c:v>19</c:v>
                </c:pt>
                <c:pt idx="46">
                  <c:v>18</c:v>
                </c:pt>
                <c:pt idx="47">
                  <c:v>17</c:v>
                </c:pt>
                <c:pt idx="48">
                  <c:v>16</c:v>
                </c:pt>
                <c:pt idx="49">
                  <c:v>15</c:v>
                </c:pt>
                <c:pt idx="50">
                  <c:v>14</c:v>
                </c:pt>
                <c:pt idx="51">
                  <c:v>13</c:v>
                </c:pt>
                <c:pt idx="52">
                  <c:v>12</c:v>
                </c:pt>
                <c:pt idx="53">
                  <c:v>11</c:v>
                </c:pt>
                <c:pt idx="54">
                  <c:v>10</c:v>
                </c:pt>
                <c:pt idx="55">
                  <c:v>9</c:v>
                </c:pt>
                <c:pt idx="56">
                  <c:v>8</c:v>
                </c:pt>
                <c:pt idx="57">
                  <c:v>7</c:v>
                </c:pt>
                <c:pt idx="58">
                  <c:v>6</c:v>
                </c:pt>
                <c:pt idx="59">
                  <c:v>5</c:v>
                </c:pt>
                <c:pt idx="60">
                  <c:v>4</c:v>
                </c:pt>
                <c:pt idx="61">
                  <c:v>3</c:v>
                </c:pt>
                <c:pt idx="62">
                  <c:v>2</c:v>
                </c:pt>
                <c:pt idx="63">
                  <c:v>1</c:v>
                </c:pt>
                <c:pt idx="64">
                  <c:v>21</c:v>
                </c:pt>
                <c:pt idx="65">
                  <c:v>20</c:v>
                </c:pt>
                <c:pt idx="66">
                  <c:v>19</c:v>
                </c:pt>
                <c:pt idx="67">
                  <c:v>18</c:v>
                </c:pt>
                <c:pt idx="68">
                  <c:v>17</c:v>
                </c:pt>
                <c:pt idx="69">
                  <c:v>16</c:v>
                </c:pt>
                <c:pt idx="70">
                  <c:v>15</c:v>
                </c:pt>
                <c:pt idx="71">
                  <c:v>14</c:v>
                </c:pt>
                <c:pt idx="72">
                  <c:v>13</c:v>
                </c:pt>
                <c:pt idx="73">
                  <c:v>12</c:v>
                </c:pt>
                <c:pt idx="74">
                  <c:v>11</c:v>
                </c:pt>
                <c:pt idx="75">
                  <c:v>10</c:v>
                </c:pt>
                <c:pt idx="76">
                  <c:v>9</c:v>
                </c:pt>
                <c:pt idx="77">
                  <c:v>8</c:v>
                </c:pt>
                <c:pt idx="78">
                  <c:v>7</c:v>
                </c:pt>
                <c:pt idx="79">
                  <c:v>6</c:v>
                </c:pt>
                <c:pt idx="80">
                  <c:v>5</c:v>
                </c:pt>
                <c:pt idx="81">
                  <c:v>4</c:v>
                </c:pt>
                <c:pt idx="82">
                  <c:v>3</c:v>
                </c:pt>
                <c:pt idx="83">
                  <c:v>2</c:v>
                </c:pt>
                <c:pt idx="84">
                  <c:v>1</c:v>
                </c:pt>
              </c:numCache>
            </c:numRef>
          </c:xVal>
          <c:yVal>
            <c:numRef>
              <c:f>Основной!$A$5:$A$2000</c:f>
              <c:numCache>
                <c:formatCode>General</c:formatCode>
                <c:ptCount val="1996"/>
                <c:pt idx="0">
                  <c:v>64</c:v>
                </c:pt>
                <c:pt idx="1">
                  <c:v>63</c:v>
                </c:pt>
                <c:pt idx="2">
                  <c:v>62</c:v>
                </c:pt>
                <c:pt idx="3">
                  <c:v>61</c:v>
                </c:pt>
                <c:pt idx="4">
                  <c:v>60</c:v>
                </c:pt>
                <c:pt idx="5">
                  <c:v>59</c:v>
                </c:pt>
                <c:pt idx="6">
                  <c:v>58</c:v>
                </c:pt>
                <c:pt idx="7">
                  <c:v>57</c:v>
                </c:pt>
                <c:pt idx="8">
                  <c:v>56</c:v>
                </c:pt>
                <c:pt idx="9">
                  <c:v>55</c:v>
                </c:pt>
                <c:pt idx="10">
                  <c:v>54</c:v>
                </c:pt>
                <c:pt idx="11">
                  <c:v>53</c:v>
                </c:pt>
                <c:pt idx="12">
                  <c:v>52</c:v>
                </c:pt>
                <c:pt idx="13">
                  <c:v>51</c:v>
                </c:pt>
                <c:pt idx="14">
                  <c:v>50</c:v>
                </c:pt>
                <c:pt idx="15">
                  <c:v>49</c:v>
                </c:pt>
                <c:pt idx="16">
                  <c:v>48</c:v>
                </c:pt>
                <c:pt idx="17">
                  <c:v>47</c:v>
                </c:pt>
                <c:pt idx="18">
                  <c:v>46</c:v>
                </c:pt>
                <c:pt idx="19">
                  <c:v>45</c:v>
                </c:pt>
                <c:pt idx="20">
                  <c:v>44</c:v>
                </c:pt>
                <c:pt idx="21">
                  <c:v>43</c:v>
                </c:pt>
                <c:pt idx="22">
                  <c:v>42</c:v>
                </c:pt>
                <c:pt idx="23">
                  <c:v>41</c:v>
                </c:pt>
                <c:pt idx="24">
                  <c:v>40</c:v>
                </c:pt>
                <c:pt idx="25">
                  <c:v>39</c:v>
                </c:pt>
                <c:pt idx="26">
                  <c:v>38</c:v>
                </c:pt>
                <c:pt idx="27">
                  <c:v>37</c:v>
                </c:pt>
                <c:pt idx="28">
                  <c:v>36</c:v>
                </c:pt>
                <c:pt idx="29">
                  <c:v>35</c:v>
                </c:pt>
                <c:pt idx="30">
                  <c:v>34</c:v>
                </c:pt>
                <c:pt idx="31">
                  <c:v>33</c:v>
                </c:pt>
                <c:pt idx="32">
                  <c:v>32</c:v>
                </c:pt>
                <c:pt idx="33">
                  <c:v>31</c:v>
                </c:pt>
                <c:pt idx="34">
                  <c:v>30</c:v>
                </c:pt>
                <c:pt idx="35">
                  <c:v>29</c:v>
                </c:pt>
                <c:pt idx="36">
                  <c:v>28</c:v>
                </c:pt>
                <c:pt idx="37">
                  <c:v>27</c:v>
                </c:pt>
                <c:pt idx="38">
                  <c:v>26</c:v>
                </c:pt>
                <c:pt idx="39">
                  <c:v>25</c:v>
                </c:pt>
                <c:pt idx="40">
                  <c:v>24</c:v>
                </c:pt>
                <c:pt idx="41">
                  <c:v>23</c:v>
                </c:pt>
                <c:pt idx="42">
                  <c:v>22</c:v>
                </c:pt>
                <c:pt idx="43">
                  <c:v>21</c:v>
                </c:pt>
                <c:pt idx="44">
                  <c:v>20</c:v>
                </c:pt>
                <c:pt idx="45">
                  <c:v>19</c:v>
                </c:pt>
                <c:pt idx="46">
                  <c:v>18</c:v>
                </c:pt>
                <c:pt idx="47">
                  <c:v>17</c:v>
                </c:pt>
                <c:pt idx="48">
                  <c:v>16</c:v>
                </c:pt>
                <c:pt idx="49">
                  <c:v>15</c:v>
                </c:pt>
                <c:pt idx="50">
                  <c:v>14</c:v>
                </c:pt>
                <c:pt idx="51">
                  <c:v>13</c:v>
                </c:pt>
                <c:pt idx="52">
                  <c:v>12</c:v>
                </c:pt>
                <c:pt idx="53">
                  <c:v>11</c:v>
                </c:pt>
                <c:pt idx="54">
                  <c:v>10</c:v>
                </c:pt>
                <c:pt idx="55">
                  <c:v>9</c:v>
                </c:pt>
                <c:pt idx="56">
                  <c:v>8</c:v>
                </c:pt>
                <c:pt idx="57">
                  <c:v>7</c:v>
                </c:pt>
                <c:pt idx="58">
                  <c:v>6</c:v>
                </c:pt>
                <c:pt idx="59">
                  <c:v>5</c:v>
                </c:pt>
                <c:pt idx="60">
                  <c:v>4</c:v>
                </c:pt>
                <c:pt idx="61">
                  <c:v>3</c:v>
                </c:pt>
                <c:pt idx="62">
                  <c:v>2</c:v>
                </c:pt>
                <c:pt idx="63">
                  <c:v>1</c:v>
                </c:pt>
                <c:pt idx="64">
                  <c:v>21</c:v>
                </c:pt>
                <c:pt idx="65">
                  <c:v>20</c:v>
                </c:pt>
                <c:pt idx="66">
                  <c:v>19</c:v>
                </c:pt>
                <c:pt idx="67">
                  <c:v>18</c:v>
                </c:pt>
                <c:pt idx="68">
                  <c:v>17</c:v>
                </c:pt>
                <c:pt idx="69">
                  <c:v>16</c:v>
                </c:pt>
                <c:pt idx="70">
                  <c:v>15</c:v>
                </c:pt>
                <c:pt idx="71">
                  <c:v>14</c:v>
                </c:pt>
                <c:pt idx="72">
                  <c:v>13</c:v>
                </c:pt>
                <c:pt idx="73">
                  <c:v>12</c:v>
                </c:pt>
                <c:pt idx="74">
                  <c:v>11</c:v>
                </c:pt>
                <c:pt idx="75">
                  <c:v>10</c:v>
                </c:pt>
                <c:pt idx="76">
                  <c:v>9</c:v>
                </c:pt>
                <c:pt idx="77">
                  <c:v>8</c:v>
                </c:pt>
                <c:pt idx="78">
                  <c:v>7</c:v>
                </c:pt>
                <c:pt idx="79">
                  <c:v>6</c:v>
                </c:pt>
                <c:pt idx="80">
                  <c:v>5</c:v>
                </c:pt>
                <c:pt idx="81">
                  <c:v>4</c:v>
                </c:pt>
                <c:pt idx="82">
                  <c:v>3</c:v>
                </c:pt>
                <c:pt idx="83">
                  <c:v>2</c:v>
                </c:pt>
                <c:pt idx="84">
                  <c:v>1</c:v>
                </c:pt>
              </c:numCache>
            </c:numRef>
          </c:yVal>
          <c:smooth val="1"/>
        </c:ser>
        <c:ser>
          <c:idx val="1"/>
          <c:order val="1"/>
          <c:tx>
            <c:strRef>
              <c:f>Основной!$F$2</c:f>
              <c:strCache>
                <c:ptCount val="1"/>
                <c:pt idx="0">
                  <c:v>1_5R1</c:v>
                </c:pt>
              </c:strCache>
            </c:strRef>
          </c:tx>
          <c:spPr>
            <a:ln w="12700">
              <a:noFill/>
              <a:prstDash val="solid"/>
            </a:ln>
          </c:spPr>
          <c:marker>
            <c:symbol val="dot"/>
            <c:size val="4"/>
          </c:marker>
          <c:xVal>
            <c:numRef>
              <c:f>Основной!$G$5:$G$94</c:f>
              <c:numCache>
                <c:formatCode>General</c:formatCode>
                <c:ptCount val="90"/>
                <c:pt idx="0">
                  <c:v>2854</c:v>
                </c:pt>
                <c:pt idx="1">
                  <c:v>1965</c:v>
                </c:pt>
                <c:pt idx="2">
                  <c:v>1651</c:v>
                </c:pt>
                <c:pt idx="3">
                  <c:v>1261</c:v>
                </c:pt>
                <c:pt idx="4">
                  <c:v>1092</c:v>
                </c:pt>
                <c:pt idx="5">
                  <c:v>1041</c:v>
                </c:pt>
                <c:pt idx="6">
                  <c:v>819</c:v>
                </c:pt>
                <c:pt idx="7">
                  <c:v>625</c:v>
                </c:pt>
                <c:pt idx="8">
                  <c:v>616</c:v>
                </c:pt>
                <c:pt idx="9">
                  <c:v>436</c:v>
                </c:pt>
                <c:pt idx="10">
                  <c:v>421</c:v>
                </c:pt>
                <c:pt idx="11">
                  <c:v>366</c:v>
                </c:pt>
                <c:pt idx="12">
                  <c:v>342</c:v>
                </c:pt>
                <c:pt idx="13">
                  <c:v>308</c:v>
                </c:pt>
                <c:pt idx="14">
                  <c:v>281</c:v>
                </c:pt>
                <c:pt idx="15">
                  <c:v>278</c:v>
                </c:pt>
                <c:pt idx="16">
                  <c:v>273</c:v>
                </c:pt>
                <c:pt idx="17">
                  <c:v>238</c:v>
                </c:pt>
                <c:pt idx="18">
                  <c:v>206</c:v>
                </c:pt>
                <c:pt idx="19">
                  <c:v>140</c:v>
                </c:pt>
                <c:pt idx="20">
                  <c:v>136</c:v>
                </c:pt>
                <c:pt idx="21">
                  <c:v>133</c:v>
                </c:pt>
                <c:pt idx="22">
                  <c:v>132</c:v>
                </c:pt>
                <c:pt idx="23">
                  <c:v>131</c:v>
                </c:pt>
                <c:pt idx="24">
                  <c:v>127</c:v>
                </c:pt>
                <c:pt idx="25">
                  <c:v>124</c:v>
                </c:pt>
                <c:pt idx="26">
                  <c:v>121</c:v>
                </c:pt>
                <c:pt idx="27">
                  <c:v>118</c:v>
                </c:pt>
                <c:pt idx="28">
                  <c:v>115</c:v>
                </c:pt>
                <c:pt idx="29">
                  <c:v>113</c:v>
                </c:pt>
                <c:pt idx="30">
                  <c:v>97</c:v>
                </c:pt>
                <c:pt idx="31">
                  <c:v>89</c:v>
                </c:pt>
                <c:pt idx="32">
                  <c:v>88</c:v>
                </c:pt>
                <c:pt idx="33">
                  <c:v>87</c:v>
                </c:pt>
                <c:pt idx="34">
                  <c:v>86</c:v>
                </c:pt>
                <c:pt idx="35">
                  <c:v>83</c:v>
                </c:pt>
                <c:pt idx="36">
                  <c:v>82</c:v>
                </c:pt>
                <c:pt idx="37">
                  <c:v>81</c:v>
                </c:pt>
                <c:pt idx="38">
                  <c:v>80</c:v>
                </c:pt>
                <c:pt idx="39">
                  <c:v>77</c:v>
                </c:pt>
                <c:pt idx="40">
                  <c:v>73</c:v>
                </c:pt>
                <c:pt idx="41">
                  <c:v>71</c:v>
                </c:pt>
                <c:pt idx="42">
                  <c:v>70</c:v>
                </c:pt>
                <c:pt idx="43">
                  <c:v>68</c:v>
                </c:pt>
                <c:pt idx="44">
                  <c:v>67</c:v>
                </c:pt>
                <c:pt idx="45">
                  <c:v>66</c:v>
                </c:pt>
                <c:pt idx="46">
                  <c:v>65</c:v>
                </c:pt>
                <c:pt idx="47">
                  <c:v>64</c:v>
                </c:pt>
                <c:pt idx="48">
                  <c:v>63</c:v>
                </c:pt>
                <c:pt idx="49">
                  <c:v>60</c:v>
                </c:pt>
                <c:pt idx="50">
                  <c:v>59</c:v>
                </c:pt>
                <c:pt idx="51">
                  <c:v>58</c:v>
                </c:pt>
                <c:pt idx="52">
                  <c:v>56</c:v>
                </c:pt>
                <c:pt idx="53">
                  <c:v>55</c:v>
                </c:pt>
                <c:pt idx="54">
                  <c:v>53</c:v>
                </c:pt>
                <c:pt idx="55">
                  <c:v>52</c:v>
                </c:pt>
                <c:pt idx="56">
                  <c:v>50</c:v>
                </c:pt>
                <c:pt idx="57">
                  <c:v>49</c:v>
                </c:pt>
                <c:pt idx="58">
                  <c:v>48</c:v>
                </c:pt>
                <c:pt idx="59">
                  <c:v>47</c:v>
                </c:pt>
                <c:pt idx="60">
                  <c:v>45</c:v>
                </c:pt>
                <c:pt idx="61">
                  <c:v>43</c:v>
                </c:pt>
                <c:pt idx="62">
                  <c:v>41</c:v>
                </c:pt>
                <c:pt idx="63">
                  <c:v>40</c:v>
                </c:pt>
                <c:pt idx="64">
                  <c:v>39</c:v>
                </c:pt>
                <c:pt idx="65">
                  <c:v>38</c:v>
                </c:pt>
                <c:pt idx="66">
                  <c:v>37</c:v>
                </c:pt>
                <c:pt idx="67">
                  <c:v>36</c:v>
                </c:pt>
                <c:pt idx="68">
                  <c:v>35</c:v>
                </c:pt>
                <c:pt idx="69">
                  <c:v>34</c:v>
                </c:pt>
                <c:pt idx="70">
                  <c:v>33</c:v>
                </c:pt>
                <c:pt idx="71">
                  <c:v>32</c:v>
                </c:pt>
                <c:pt idx="72">
                  <c:v>31</c:v>
                </c:pt>
                <c:pt idx="73">
                  <c:v>30</c:v>
                </c:pt>
                <c:pt idx="74">
                  <c:v>28</c:v>
                </c:pt>
                <c:pt idx="75">
                  <c:v>27</c:v>
                </c:pt>
                <c:pt idx="76">
                  <c:v>26</c:v>
                </c:pt>
                <c:pt idx="77">
                  <c:v>25</c:v>
                </c:pt>
                <c:pt idx="78">
                  <c:v>24</c:v>
                </c:pt>
                <c:pt idx="79">
                  <c:v>23</c:v>
                </c:pt>
                <c:pt idx="80">
                  <c:v>22</c:v>
                </c:pt>
                <c:pt idx="81">
                  <c:v>21</c:v>
                </c:pt>
                <c:pt idx="82">
                  <c:v>20</c:v>
                </c:pt>
                <c:pt idx="83">
                  <c:v>19</c:v>
                </c:pt>
                <c:pt idx="84">
                  <c:v>18</c:v>
                </c:pt>
                <c:pt idx="85">
                  <c:v>17</c:v>
                </c:pt>
                <c:pt idx="86">
                  <c:v>16</c:v>
                </c:pt>
                <c:pt idx="87">
                  <c:v>15</c:v>
                </c:pt>
                <c:pt idx="88">
                  <c:v>14</c:v>
                </c:pt>
                <c:pt idx="89">
                  <c:v>13</c:v>
                </c:pt>
              </c:numCache>
            </c:numRef>
          </c:xVal>
          <c:yVal>
            <c:numRef>
              <c:f>Основной!$F$5:$F$94</c:f>
              <c:numCache>
                <c:formatCode>General</c:formatCode>
                <c:ptCount val="90"/>
                <c:pt idx="0">
                  <c:v>102</c:v>
                </c:pt>
                <c:pt idx="1">
                  <c:v>101</c:v>
                </c:pt>
                <c:pt idx="2">
                  <c:v>100</c:v>
                </c:pt>
                <c:pt idx="3">
                  <c:v>99</c:v>
                </c:pt>
                <c:pt idx="4">
                  <c:v>98</c:v>
                </c:pt>
                <c:pt idx="5">
                  <c:v>97</c:v>
                </c:pt>
                <c:pt idx="6">
                  <c:v>96</c:v>
                </c:pt>
                <c:pt idx="7">
                  <c:v>95</c:v>
                </c:pt>
                <c:pt idx="8">
                  <c:v>94</c:v>
                </c:pt>
                <c:pt idx="9">
                  <c:v>93</c:v>
                </c:pt>
                <c:pt idx="10">
                  <c:v>92</c:v>
                </c:pt>
                <c:pt idx="11">
                  <c:v>91</c:v>
                </c:pt>
                <c:pt idx="12">
                  <c:v>90</c:v>
                </c:pt>
                <c:pt idx="13">
                  <c:v>89</c:v>
                </c:pt>
                <c:pt idx="14">
                  <c:v>88</c:v>
                </c:pt>
                <c:pt idx="15">
                  <c:v>87</c:v>
                </c:pt>
                <c:pt idx="16">
                  <c:v>86</c:v>
                </c:pt>
                <c:pt idx="17">
                  <c:v>85</c:v>
                </c:pt>
                <c:pt idx="18">
                  <c:v>84</c:v>
                </c:pt>
                <c:pt idx="19">
                  <c:v>83</c:v>
                </c:pt>
                <c:pt idx="20">
                  <c:v>82</c:v>
                </c:pt>
                <c:pt idx="21">
                  <c:v>81</c:v>
                </c:pt>
                <c:pt idx="22">
                  <c:v>80</c:v>
                </c:pt>
                <c:pt idx="23">
                  <c:v>79</c:v>
                </c:pt>
                <c:pt idx="24">
                  <c:v>78</c:v>
                </c:pt>
                <c:pt idx="25">
                  <c:v>77</c:v>
                </c:pt>
                <c:pt idx="26">
                  <c:v>76</c:v>
                </c:pt>
                <c:pt idx="27">
                  <c:v>75</c:v>
                </c:pt>
                <c:pt idx="28">
                  <c:v>74</c:v>
                </c:pt>
                <c:pt idx="29">
                  <c:v>73</c:v>
                </c:pt>
                <c:pt idx="30">
                  <c:v>72</c:v>
                </c:pt>
                <c:pt idx="31">
                  <c:v>71</c:v>
                </c:pt>
                <c:pt idx="32">
                  <c:v>70</c:v>
                </c:pt>
                <c:pt idx="33">
                  <c:v>69</c:v>
                </c:pt>
                <c:pt idx="34">
                  <c:v>68</c:v>
                </c:pt>
                <c:pt idx="35">
                  <c:v>67</c:v>
                </c:pt>
                <c:pt idx="36">
                  <c:v>66</c:v>
                </c:pt>
                <c:pt idx="37">
                  <c:v>65</c:v>
                </c:pt>
                <c:pt idx="38">
                  <c:v>64</c:v>
                </c:pt>
                <c:pt idx="39">
                  <c:v>63</c:v>
                </c:pt>
                <c:pt idx="40">
                  <c:v>62</c:v>
                </c:pt>
                <c:pt idx="41">
                  <c:v>61</c:v>
                </c:pt>
                <c:pt idx="42">
                  <c:v>60</c:v>
                </c:pt>
                <c:pt idx="43">
                  <c:v>59</c:v>
                </c:pt>
                <c:pt idx="44">
                  <c:v>58</c:v>
                </c:pt>
                <c:pt idx="45">
                  <c:v>57</c:v>
                </c:pt>
                <c:pt idx="46">
                  <c:v>56</c:v>
                </c:pt>
                <c:pt idx="47">
                  <c:v>55</c:v>
                </c:pt>
                <c:pt idx="48">
                  <c:v>54</c:v>
                </c:pt>
                <c:pt idx="49">
                  <c:v>53</c:v>
                </c:pt>
                <c:pt idx="50">
                  <c:v>52</c:v>
                </c:pt>
                <c:pt idx="51">
                  <c:v>51</c:v>
                </c:pt>
                <c:pt idx="52">
                  <c:v>50</c:v>
                </c:pt>
                <c:pt idx="53">
                  <c:v>49</c:v>
                </c:pt>
                <c:pt idx="54">
                  <c:v>48</c:v>
                </c:pt>
                <c:pt idx="55">
                  <c:v>47</c:v>
                </c:pt>
                <c:pt idx="56">
                  <c:v>46</c:v>
                </c:pt>
                <c:pt idx="57">
                  <c:v>45</c:v>
                </c:pt>
                <c:pt idx="58">
                  <c:v>44</c:v>
                </c:pt>
                <c:pt idx="59">
                  <c:v>43</c:v>
                </c:pt>
                <c:pt idx="60">
                  <c:v>42</c:v>
                </c:pt>
                <c:pt idx="61">
                  <c:v>41</c:v>
                </c:pt>
                <c:pt idx="62">
                  <c:v>40</c:v>
                </c:pt>
                <c:pt idx="63">
                  <c:v>39</c:v>
                </c:pt>
                <c:pt idx="64">
                  <c:v>38</c:v>
                </c:pt>
                <c:pt idx="65">
                  <c:v>37</c:v>
                </c:pt>
                <c:pt idx="66">
                  <c:v>36</c:v>
                </c:pt>
                <c:pt idx="67">
                  <c:v>35</c:v>
                </c:pt>
                <c:pt idx="68">
                  <c:v>34</c:v>
                </c:pt>
                <c:pt idx="69">
                  <c:v>33</c:v>
                </c:pt>
                <c:pt idx="70">
                  <c:v>32</c:v>
                </c:pt>
                <c:pt idx="71">
                  <c:v>31</c:v>
                </c:pt>
                <c:pt idx="72">
                  <c:v>30</c:v>
                </c:pt>
                <c:pt idx="73">
                  <c:v>29</c:v>
                </c:pt>
                <c:pt idx="74">
                  <c:v>28</c:v>
                </c:pt>
                <c:pt idx="75">
                  <c:v>27</c:v>
                </c:pt>
                <c:pt idx="76">
                  <c:v>26</c:v>
                </c:pt>
                <c:pt idx="77">
                  <c:v>25</c:v>
                </c:pt>
                <c:pt idx="78">
                  <c:v>24</c:v>
                </c:pt>
                <c:pt idx="79">
                  <c:v>23</c:v>
                </c:pt>
                <c:pt idx="80">
                  <c:v>22</c:v>
                </c:pt>
                <c:pt idx="81">
                  <c:v>21</c:v>
                </c:pt>
                <c:pt idx="82">
                  <c:v>20</c:v>
                </c:pt>
                <c:pt idx="83">
                  <c:v>19</c:v>
                </c:pt>
                <c:pt idx="84">
                  <c:v>18</c:v>
                </c:pt>
                <c:pt idx="85">
                  <c:v>17</c:v>
                </c:pt>
                <c:pt idx="86">
                  <c:v>16</c:v>
                </c:pt>
                <c:pt idx="87">
                  <c:v>15</c:v>
                </c:pt>
                <c:pt idx="88">
                  <c:v>14</c:v>
                </c:pt>
                <c:pt idx="89">
                  <c:v>13</c:v>
                </c:pt>
              </c:numCache>
            </c:numRef>
          </c:yVal>
          <c:smooth val="1"/>
        </c:ser>
        <c:ser>
          <c:idx val="4"/>
          <c:order val="2"/>
          <c:tx>
            <c:strRef>
              <c:f>Основной!$K$2</c:f>
              <c:strCache>
                <c:ptCount val="1"/>
                <c:pt idx="0">
                  <c:v>1_5R2</c:v>
                </c:pt>
              </c:strCache>
            </c:strRef>
          </c:tx>
          <c:spPr>
            <a:ln w="9525">
              <a:noFill/>
              <a:prstDash val="solid"/>
            </a:ln>
          </c:spPr>
          <c:marker>
            <c:symbol val="dot"/>
            <c:size val="4"/>
          </c:marker>
          <c:xVal>
            <c:numRef>
              <c:f>Основной!$L$5:$L$97</c:f>
              <c:numCache>
                <c:formatCode>General</c:formatCode>
                <c:ptCount val="93"/>
                <c:pt idx="0">
                  <c:v>7071</c:v>
                </c:pt>
                <c:pt idx="1">
                  <c:v>3175</c:v>
                </c:pt>
                <c:pt idx="2">
                  <c:v>2880</c:v>
                </c:pt>
                <c:pt idx="3">
                  <c:v>2347</c:v>
                </c:pt>
                <c:pt idx="4">
                  <c:v>2061</c:v>
                </c:pt>
                <c:pt idx="5">
                  <c:v>1630</c:v>
                </c:pt>
                <c:pt idx="6">
                  <c:v>1505</c:v>
                </c:pt>
                <c:pt idx="7">
                  <c:v>1338</c:v>
                </c:pt>
                <c:pt idx="8">
                  <c:v>994</c:v>
                </c:pt>
                <c:pt idx="9">
                  <c:v>990</c:v>
                </c:pt>
                <c:pt idx="10">
                  <c:v>844</c:v>
                </c:pt>
                <c:pt idx="11">
                  <c:v>730</c:v>
                </c:pt>
                <c:pt idx="12">
                  <c:v>612</c:v>
                </c:pt>
                <c:pt idx="13">
                  <c:v>599</c:v>
                </c:pt>
                <c:pt idx="14">
                  <c:v>515</c:v>
                </c:pt>
                <c:pt idx="15">
                  <c:v>510</c:v>
                </c:pt>
                <c:pt idx="16">
                  <c:v>378</c:v>
                </c:pt>
                <c:pt idx="17">
                  <c:v>353</c:v>
                </c:pt>
                <c:pt idx="18">
                  <c:v>332</c:v>
                </c:pt>
                <c:pt idx="19">
                  <c:v>298</c:v>
                </c:pt>
                <c:pt idx="20">
                  <c:v>240</c:v>
                </c:pt>
                <c:pt idx="21">
                  <c:v>222</c:v>
                </c:pt>
                <c:pt idx="22">
                  <c:v>219</c:v>
                </c:pt>
                <c:pt idx="23">
                  <c:v>205</c:v>
                </c:pt>
                <c:pt idx="24">
                  <c:v>200</c:v>
                </c:pt>
                <c:pt idx="25">
                  <c:v>198</c:v>
                </c:pt>
                <c:pt idx="26">
                  <c:v>194</c:v>
                </c:pt>
                <c:pt idx="27">
                  <c:v>192</c:v>
                </c:pt>
                <c:pt idx="28">
                  <c:v>188</c:v>
                </c:pt>
                <c:pt idx="29">
                  <c:v>186</c:v>
                </c:pt>
                <c:pt idx="30">
                  <c:v>185</c:v>
                </c:pt>
                <c:pt idx="31">
                  <c:v>182</c:v>
                </c:pt>
                <c:pt idx="32">
                  <c:v>179</c:v>
                </c:pt>
                <c:pt idx="33">
                  <c:v>178</c:v>
                </c:pt>
                <c:pt idx="34">
                  <c:v>160</c:v>
                </c:pt>
                <c:pt idx="35">
                  <c:v>159</c:v>
                </c:pt>
                <c:pt idx="36">
                  <c:v>155</c:v>
                </c:pt>
                <c:pt idx="37">
                  <c:v>154</c:v>
                </c:pt>
                <c:pt idx="38">
                  <c:v>137</c:v>
                </c:pt>
                <c:pt idx="39">
                  <c:v>136</c:v>
                </c:pt>
                <c:pt idx="40">
                  <c:v>134</c:v>
                </c:pt>
                <c:pt idx="41">
                  <c:v>130</c:v>
                </c:pt>
                <c:pt idx="42">
                  <c:v>129</c:v>
                </c:pt>
                <c:pt idx="43">
                  <c:v>125</c:v>
                </c:pt>
                <c:pt idx="44">
                  <c:v>123</c:v>
                </c:pt>
                <c:pt idx="45">
                  <c:v>120</c:v>
                </c:pt>
                <c:pt idx="46">
                  <c:v>119</c:v>
                </c:pt>
                <c:pt idx="47">
                  <c:v>118</c:v>
                </c:pt>
                <c:pt idx="48">
                  <c:v>117</c:v>
                </c:pt>
                <c:pt idx="49">
                  <c:v>116</c:v>
                </c:pt>
                <c:pt idx="50">
                  <c:v>112</c:v>
                </c:pt>
                <c:pt idx="51">
                  <c:v>109</c:v>
                </c:pt>
                <c:pt idx="52">
                  <c:v>105</c:v>
                </c:pt>
                <c:pt idx="53">
                  <c:v>104</c:v>
                </c:pt>
                <c:pt idx="54">
                  <c:v>96</c:v>
                </c:pt>
                <c:pt idx="55">
                  <c:v>91</c:v>
                </c:pt>
                <c:pt idx="56">
                  <c:v>89</c:v>
                </c:pt>
                <c:pt idx="57">
                  <c:v>88</c:v>
                </c:pt>
                <c:pt idx="58">
                  <c:v>87</c:v>
                </c:pt>
                <c:pt idx="59">
                  <c:v>86</c:v>
                </c:pt>
                <c:pt idx="60">
                  <c:v>85</c:v>
                </c:pt>
                <c:pt idx="61">
                  <c:v>84</c:v>
                </c:pt>
                <c:pt idx="62">
                  <c:v>81</c:v>
                </c:pt>
                <c:pt idx="63">
                  <c:v>79</c:v>
                </c:pt>
                <c:pt idx="64">
                  <c:v>75</c:v>
                </c:pt>
                <c:pt idx="65">
                  <c:v>72</c:v>
                </c:pt>
                <c:pt idx="66">
                  <c:v>71</c:v>
                </c:pt>
                <c:pt idx="67">
                  <c:v>70</c:v>
                </c:pt>
                <c:pt idx="68">
                  <c:v>68</c:v>
                </c:pt>
                <c:pt idx="69">
                  <c:v>66</c:v>
                </c:pt>
                <c:pt idx="70">
                  <c:v>65</c:v>
                </c:pt>
                <c:pt idx="71">
                  <c:v>63</c:v>
                </c:pt>
                <c:pt idx="72">
                  <c:v>62</c:v>
                </c:pt>
                <c:pt idx="73">
                  <c:v>61</c:v>
                </c:pt>
                <c:pt idx="74">
                  <c:v>60</c:v>
                </c:pt>
                <c:pt idx="75">
                  <c:v>59</c:v>
                </c:pt>
                <c:pt idx="76">
                  <c:v>58</c:v>
                </c:pt>
                <c:pt idx="77">
                  <c:v>57</c:v>
                </c:pt>
                <c:pt idx="78">
                  <c:v>56</c:v>
                </c:pt>
                <c:pt idx="79">
                  <c:v>55</c:v>
                </c:pt>
                <c:pt idx="80">
                  <c:v>54</c:v>
                </c:pt>
                <c:pt idx="81">
                  <c:v>52</c:v>
                </c:pt>
                <c:pt idx="82">
                  <c:v>51</c:v>
                </c:pt>
                <c:pt idx="83">
                  <c:v>50</c:v>
                </c:pt>
                <c:pt idx="84">
                  <c:v>48</c:v>
                </c:pt>
                <c:pt idx="85">
                  <c:v>46</c:v>
                </c:pt>
                <c:pt idx="86">
                  <c:v>45</c:v>
                </c:pt>
                <c:pt idx="87">
                  <c:v>44</c:v>
                </c:pt>
                <c:pt idx="88">
                  <c:v>43</c:v>
                </c:pt>
                <c:pt idx="89">
                  <c:v>42</c:v>
                </c:pt>
                <c:pt idx="90">
                  <c:v>41</c:v>
                </c:pt>
                <c:pt idx="91">
                  <c:v>40</c:v>
                </c:pt>
                <c:pt idx="92">
                  <c:v>39</c:v>
                </c:pt>
              </c:numCache>
            </c:numRef>
          </c:xVal>
          <c:yVal>
            <c:numRef>
              <c:f>Основной!$K$5:$K$97</c:f>
              <c:numCache>
                <c:formatCode>General</c:formatCode>
                <c:ptCount val="93"/>
                <c:pt idx="0">
                  <c:v>131</c:v>
                </c:pt>
                <c:pt idx="1">
                  <c:v>130</c:v>
                </c:pt>
                <c:pt idx="2">
                  <c:v>129</c:v>
                </c:pt>
                <c:pt idx="3">
                  <c:v>128</c:v>
                </c:pt>
                <c:pt idx="4">
                  <c:v>127</c:v>
                </c:pt>
                <c:pt idx="5">
                  <c:v>126</c:v>
                </c:pt>
                <c:pt idx="6">
                  <c:v>125</c:v>
                </c:pt>
                <c:pt idx="7">
                  <c:v>124</c:v>
                </c:pt>
                <c:pt idx="8">
                  <c:v>123</c:v>
                </c:pt>
                <c:pt idx="9">
                  <c:v>122</c:v>
                </c:pt>
                <c:pt idx="10">
                  <c:v>121</c:v>
                </c:pt>
                <c:pt idx="11">
                  <c:v>120</c:v>
                </c:pt>
                <c:pt idx="12">
                  <c:v>119</c:v>
                </c:pt>
                <c:pt idx="13">
                  <c:v>118</c:v>
                </c:pt>
                <c:pt idx="14">
                  <c:v>117</c:v>
                </c:pt>
                <c:pt idx="15">
                  <c:v>116</c:v>
                </c:pt>
                <c:pt idx="16">
                  <c:v>115</c:v>
                </c:pt>
                <c:pt idx="17">
                  <c:v>114</c:v>
                </c:pt>
                <c:pt idx="18">
                  <c:v>113</c:v>
                </c:pt>
                <c:pt idx="19">
                  <c:v>112</c:v>
                </c:pt>
                <c:pt idx="20">
                  <c:v>111</c:v>
                </c:pt>
                <c:pt idx="21">
                  <c:v>110</c:v>
                </c:pt>
                <c:pt idx="22">
                  <c:v>109</c:v>
                </c:pt>
                <c:pt idx="23">
                  <c:v>108</c:v>
                </c:pt>
                <c:pt idx="24">
                  <c:v>107</c:v>
                </c:pt>
                <c:pt idx="25">
                  <c:v>106</c:v>
                </c:pt>
                <c:pt idx="26">
                  <c:v>105</c:v>
                </c:pt>
                <c:pt idx="27">
                  <c:v>104</c:v>
                </c:pt>
                <c:pt idx="28">
                  <c:v>103</c:v>
                </c:pt>
                <c:pt idx="29">
                  <c:v>102</c:v>
                </c:pt>
                <c:pt idx="30">
                  <c:v>101</c:v>
                </c:pt>
                <c:pt idx="31">
                  <c:v>100</c:v>
                </c:pt>
                <c:pt idx="32">
                  <c:v>99</c:v>
                </c:pt>
                <c:pt idx="33">
                  <c:v>98</c:v>
                </c:pt>
                <c:pt idx="34">
                  <c:v>97</c:v>
                </c:pt>
                <c:pt idx="35">
                  <c:v>96</c:v>
                </c:pt>
                <c:pt idx="36">
                  <c:v>95</c:v>
                </c:pt>
                <c:pt idx="37">
                  <c:v>94</c:v>
                </c:pt>
                <c:pt idx="38">
                  <c:v>93</c:v>
                </c:pt>
                <c:pt idx="39">
                  <c:v>92</c:v>
                </c:pt>
                <c:pt idx="40">
                  <c:v>91</c:v>
                </c:pt>
                <c:pt idx="41">
                  <c:v>90</c:v>
                </c:pt>
                <c:pt idx="42">
                  <c:v>89</c:v>
                </c:pt>
                <c:pt idx="43">
                  <c:v>88</c:v>
                </c:pt>
                <c:pt idx="44">
                  <c:v>87</c:v>
                </c:pt>
                <c:pt idx="45">
                  <c:v>86</c:v>
                </c:pt>
                <c:pt idx="46">
                  <c:v>85</c:v>
                </c:pt>
                <c:pt idx="47">
                  <c:v>84</c:v>
                </c:pt>
                <c:pt idx="48">
                  <c:v>83</c:v>
                </c:pt>
                <c:pt idx="49">
                  <c:v>82</c:v>
                </c:pt>
                <c:pt idx="50">
                  <c:v>81</c:v>
                </c:pt>
                <c:pt idx="51">
                  <c:v>80</c:v>
                </c:pt>
                <c:pt idx="52">
                  <c:v>79</c:v>
                </c:pt>
                <c:pt idx="53">
                  <c:v>78</c:v>
                </c:pt>
                <c:pt idx="54">
                  <c:v>77</c:v>
                </c:pt>
                <c:pt idx="55">
                  <c:v>76</c:v>
                </c:pt>
                <c:pt idx="56">
                  <c:v>75</c:v>
                </c:pt>
                <c:pt idx="57">
                  <c:v>74</c:v>
                </c:pt>
                <c:pt idx="58">
                  <c:v>73</c:v>
                </c:pt>
                <c:pt idx="59">
                  <c:v>72</c:v>
                </c:pt>
                <c:pt idx="60">
                  <c:v>71</c:v>
                </c:pt>
                <c:pt idx="61">
                  <c:v>70</c:v>
                </c:pt>
                <c:pt idx="62">
                  <c:v>69</c:v>
                </c:pt>
                <c:pt idx="63">
                  <c:v>68</c:v>
                </c:pt>
                <c:pt idx="64">
                  <c:v>67</c:v>
                </c:pt>
                <c:pt idx="65">
                  <c:v>66</c:v>
                </c:pt>
                <c:pt idx="66">
                  <c:v>65</c:v>
                </c:pt>
                <c:pt idx="67">
                  <c:v>64</c:v>
                </c:pt>
                <c:pt idx="68">
                  <c:v>63</c:v>
                </c:pt>
                <c:pt idx="69">
                  <c:v>62</c:v>
                </c:pt>
                <c:pt idx="70">
                  <c:v>61</c:v>
                </c:pt>
                <c:pt idx="71">
                  <c:v>60</c:v>
                </c:pt>
                <c:pt idx="72">
                  <c:v>59</c:v>
                </c:pt>
                <c:pt idx="73">
                  <c:v>58</c:v>
                </c:pt>
                <c:pt idx="74">
                  <c:v>57</c:v>
                </c:pt>
                <c:pt idx="75">
                  <c:v>56</c:v>
                </c:pt>
                <c:pt idx="76">
                  <c:v>55</c:v>
                </c:pt>
                <c:pt idx="77">
                  <c:v>54</c:v>
                </c:pt>
                <c:pt idx="78">
                  <c:v>53</c:v>
                </c:pt>
                <c:pt idx="79">
                  <c:v>52</c:v>
                </c:pt>
                <c:pt idx="80">
                  <c:v>51</c:v>
                </c:pt>
                <c:pt idx="81">
                  <c:v>50</c:v>
                </c:pt>
                <c:pt idx="82">
                  <c:v>49</c:v>
                </c:pt>
                <c:pt idx="83">
                  <c:v>48</c:v>
                </c:pt>
                <c:pt idx="84">
                  <c:v>47</c:v>
                </c:pt>
                <c:pt idx="85">
                  <c:v>46</c:v>
                </c:pt>
                <c:pt idx="86">
                  <c:v>45</c:v>
                </c:pt>
                <c:pt idx="87">
                  <c:v>44</c:v>
                </c:pt>
                <c:pt idx="88">
                  <c:v>43</c:v>
                </c:pt>
                <c:pt idx="89">
                  <c:v>42</c:v>
                </c:pt>
                <c:pt idx="90">
                  <c:v>41</c:v>
                </c:pt>
                <c:pt idx="91">
                  <c:v>40</c:v>
                </c:pt>
                <c:pt idx="92">
                  <c:v>39</c:v>
                </c:pt>
              </c:numCache>
            </c:numRef>
          </c:yVal>
          <c:smooth val="1"/>
        </c:ser>
        <c:ser>
          <c:idx val="5"/>
          <c:order val="3"/>
          <c:tx>
            <c:strRef>
              <c:f>Основной!$P$2</c:f>
              <c:strCache>
                <c:ptCount val="1"/>
                <c:pt idx="0">
                  <c:v>1_5R3</c:v>
                </c:pt>
              </c:strCache>
            </c:strRef>
          </c:tx>
          <c:spPr>
            <a:ln w="12700">
              <a:noFill/>
              <a:prstDash val="solid"/>
            </a:ln>
          </c:spPr>
          <c:marker>
            <c:symbol val="dot"/>
            <c:size val="3"/>
          </c:marker>
          <c:xVal>
            <c:numRef>
              <c:f>Основной!$Q$5:$Q$110</c:f>
              <c:numCache>
                <c:formatCode>General</c:formatCode>
                <c:ptCount val="106"/>
                <c:pt idx="0">
                  <c:v>11387</c:v>
                </c:pt>
                <c:pt idx="1">
                  <c:v>4395</c:v>
                </c:pt>
                <c:pt idx="2">
                  <c:v>4126</c:v>
                </c:pt>
                <c:pt idx="3">
                  <c:v>3577</c:v>
                </c:pt>
                <c:pt idx="4">
                  <c:v>2875</c:v>
                </c:pt>
                <c:pt idx="5">
                  <c:v>2388</c:v>
                </c:pt>
                <c:pt idx="6">
                  <c:v>2206</c:v>
                </c:pt>
                <c:pt idx="7">
                  <c:v>1873</c:v>
                </c:pt>
                <c:pt idx="8">
                  <c:v>1580</c:v>
                </c:pt>
                <c:pt idx="9">
                  <c:v>1407</c:v>
                </c:pt>
                <c:pt idx="10">
                  <c:v>1375</c:v>
                </c:pt>
                <c:pt idx="11">
                  <c:v>1023</c:v>
                </c:pt>
                <c:pt idx="12">
                  <c:v>880</c:v>
                </c:pt>
                <c:pt idx="13">
                  <c:v>832</c:v>
                </c:pt>
                <c:pt idx="14">
                  <c:v>761</c:v>
                </c:pt>
                <c:pt idx="15">
                  <c:v>723</c:v>
                </c:pt>
                <c:pt idx="16">
                  <c:v>511</c:v>
                </c:pt>
                <c:pt idx="17">
                  <c:v>502</c:v>
                </c:pt>
                <c:pt idx="18">
                  <c:v>453</c:v>
                </c:pt>
                <c:pt idx="19">
                  <c:v>393</c:v>
                </c:pt>
                <c:pt idx="20">
                  <c:v>340</c:v>
                </c:pt>
                <c:pt idx="21">
                  <c:v>331</c:v>
                </c:pt>
                <c:pt idx="22">
                  <c:v>302</c:v>
                </c:pt>
                <c:pt idx="23">
                  <c:v>291</c:v>
                </c:pt>
                <c:pt idx="24">
                  <c:v>288</c:v>
                </c:pt>
                <c:pt idx="25">
                  <c:v>263</c:v>
                </c:pt>
                <c:pt idx="26">
                  <c:v>260</c:v>
                </c:pt>
                <c:pt idx="27">
                  <c:v>248</c:v>
                </c:pt>
                <c:pt idx="28">
                  <c:v>247</c:v>
                </c:pt>
                <c:pt idx="29">
                  <c:v>240</c:v>
                </c:pt>
                <c:pt idx="30">
                  <c:v>233</c:v>
                </c:pt>
                <c:pt idx="31">
                  <c:v>232</c:v>
                </c:pt>
                <c:pt idx="32">
                  <c:v>230</c:v>
                </c:pt>
                <c:pt idx="33">
                  <c:v>226</c:v>
                </c:pt>
                <c:pt idx="34">
                  <c:v>223</c:v>
                </c:pt>
                <c:pt idx="35">
                  <c:v>219</c:v>
                </c:pt>
                <c:pt idx="36">
                  <c:v>205</c:v>
                </c:pt>
                <c:pt idx="37">
                  <c:v>201</c:v>
                </c:pt>
                <c:pt idx="38">
                  <c:v>200</c:v>
                </c:pt>
                <c:pt idx="39">
                  <c:v>187</c:v>
                </c:pt>
                <c:pt idx="40">
                  <c:v>184</c:v>
                </c:pt>
                <c:pt idx="41">
                  <c:v>181</c:v>
                </c:pt>
                <c:pt idx="42">
                  <c:v>179</c:v>
                </c:pt>
                <c:pt idx="43">
                  <c:v>178</c:v>
                </c:pt>
                <c:pt idx="44">
                  <c:v>174</c:v>
                </c:pt>
                <c:pt idx="45">
                  <c:v>170</c:v>
                </c:pt>
                <c:pt idx="46">
                  <c:v>169</c:v>
                </c:pt>
                <c:pt idx="47">
                  <c:v>167</c:v>
                </c:pt>
                <c:pt idx="48">
                  <c:v>164</c:v>
                </c:pt>
                <c:pt idx="49">
                  <c:v>163</c:v>
                </c:pt>
                <c:pt idx="50">
                  <c:v>162</c:v>
                </c:pt>
                <c:pt idx="51">
                  <c:v>161</c:v>
                </c:pt>
                <c:pt idx="52">
                  <c:v>160</c:v>
                </c:pt>
                <c:pt idx="53">
                  <c:v>156</c:v>
                </c:pt>
                <c:pt idx="54">
                  <c:v>155</c:v>
                </c:pt>
                <c:pt idx="55">
                  <c:v>148</c:v>
                </c:pt>
                <c:pt idx="56">
                  <c:v>146</c:v>
                </c:pt>
                <c:pt idx="57">
                  <c:v>137</c:v>
                </c:pt>
                <c:pt idx="58">
                  <c:v>131</c:v>
                </c:pt>
                <c:pt idx="59">
                  <c:v>130</c:v>
                </c:pt>
                <c:pt idx="60">
                  <c:v>129</c:v>
                </c:pt>
                <c:pt idx="61">
                  <c:v>119</c:v>
                </c:pt>
                <c:pt idx="62">
                  <c:v>116</c:v>
                </c:pt>
                <c:pt idx="63">
                  <c:v>113</c:v>
                </c:pt>
                <c:pt idx="64">
                  <c:v>112</c:v>
                </c:pt>
                <c:pt idx="65">
                  <c:v>111</c:v>
                </c:pt>
                <c:pt idx="66">
                  <c:v>105</c:v>
                </c:pt>
                <c:pt idx="67">
                  <c:v>103</c:v>
                </c:pt>
                <c:pt idx="68">
                  <c:v>100</c:v>
                </c:pt>
                <c:pt idx="69">
                  <c:v>99</c:v>
                </c:pt>
                <c:pt idx="70">
                  <c:v>98</c:v>
                </c:pt>
                <c:pt idx="71">
                  <c:v>97</c:v>
                </c:pt>
                <c:pt idx="72">
                  <c:v>96</c:v>
                </c:pt>
                <c:pt idx="73">
                  <c:v>94</c:v>
                </c:pt>
                <c:pt idx="74">
                  <c:v>93</c:v>
                </c:pt>
                <c:pt idx="75">
                  <c:v>92</c:v>
                </c:pt>
                <c:pt idx="76">
                  <c:v>90</c:v>
                </c:pt>
                <c:pt idx="77">
                  <c:v>89</c:v>
                </c:pt>
                <c:pt idx="78">
                  <c:v>87</c:v>
                </c:pt>
                <c:pt idx="79">
                  <c:v>86</c:v>
                </c:pt>
                <c:pt idx="80">
                  <c:v>84</c:v>
                </c:pt>
                <c:pt idx="81">
                  <c:v>83</c:v>
                </c:pt>
                <c:pt idx="82">
                  <c:v>82</c:v>
                </c:pt>
                <c:pt idx="83">
                  <c:v>81</c:v>
                </c:pt>
                <c:pt idx="84">
                  <c:v>80</c:v>
                </c:pt>
                <c:pt idx="85">
                  <c:v>79</c:v>
                </c:pt>
                <c:pt idx="86">
                  <c:v>78</c:v>
                </c:pt>
                <c:pt idx="87">
                  <c:v>76</c:v>
                </c:pt>
                <c:pt idx="88">
                  <c:v>75</c:v>
                </c:pt>
                <c:pt idx="89">
                  <c:v>74</c:v>
                </c:pt>
                <c:pt idx="90">
                  <c:v>72</c:v>
                </c:pt>
                <c:pt idx="91">
                  <c:v>71</c:v>
                </c:pt>
                <c:pt idx="92">
                  <c:v>70</c:v>
                </c:pt>
                <c:pt idx="93">
                  <c:v>69</c:v>
                </c:pt>
                <c:pt idx="94">
                  <c:v>68</c:v>
                </c:pt>
                <c:pt idx="95">
                  <c:v>66</c:v>
                </c:pt>
                <c:pt idx="96">
                  <c:v>65</c:v>
                </c:pt>
                <c:pt idx="97">
                  <c:v>64</c:v>
                </c:pt>
                <c:pt idx="98">
                  <c:v>63</c:v>
                </c:pt>
                <c:pt idx="99">
                  <c:v>62</c:v>
                </c:pt>
                <c:pt idx="100">
                  <c:v>61</c:v>
                </c:pt>
                <c:pt idx="101">
                  <c:v>60</c:v>
                </c:pt>
                <c:pt idx="102">
                  <c:v>57</c:v>
                </c:pt>
                <c:pt idx="103">
                  <c:v>56</c:v>
                </c:pt>
                <c:pt idx="104">
                  <c:v>55</c:v>
                </c:pt>
                <c:pt idx="105">
                  <c:v>54</c:v>
                </c:pt>
              </c:numCache>
            </c:numRef>
          </c:xVal>
          <c:yVal>
            <c:numRef>
              <c:f>Основной!$P$5:$P$110</c:f>
              <c:numCache>
                <c:formatCode>General</c:formatCode>
                <c:ptCount val="106"/>
                <c:pt idx="0">
                  <c:v>158</c:v>
                </c:pt>
                <c:pt idx="1">
                  <c:v>157</c:v>
                </c:pt>
                <c:pt idx="2">
                  <c:v>156</c:v>
                </c:pt>
                <c:pt idx="3">
                  <c:v>155</c:v>
                </c:pt>
                <c:pt idx="4">
                  <c:v>154</c:v>
                </c:pt>
                <c:pt idx="5">
                  <c:v>153</c:v>
                </c:pt>
                <c:pt idx="6">
                  <c:v>152</c:v>
                </c:pt>
                <c:pt idx="7">
                  <c:v>151</c:v>
                </c:pt>
                <c:pt idx="8">
                  <c:v>150</c:v>
                </c:pt>
                <c:pt idx="9">
                  <c:v>149</c:v>
                </c:pt>
                <c:pt idx="10">
                  <c:v>148</c:v>
                </c:pt>
                <c:pt idx="11">
                  <c:v>147</c:v>
                </c:pt>
                <c:pt idx="12">
                  <c:v>146</c:v>
                </c:pt>
                <c:pt idx="13">
                  <c:v>145</c:v>
                </c:pt>
                <c:pt idx="14">
                  <c:v>144</c:v>
                </c:pt>
                <c:pt idx="15">
                  <c:v>143</c:v>
                </c:pt>
                <c:pt idx="16">
                  <c:v>142</c:v>
                </c:pt>
                <c:pt idx="17">
                  <c:v>141</c:v>
                </c:pt>
                <c:pt idx="18">
                  <c:v>140</c:v>
                </c:pt>
                <c:pt idx="19">
                  <c:v>139</c:v>
                </c:pt>
                <c:pt idx="20">
                  <c:v>138</c:v>
                </c:pt>
                <c:pt idx="21">
                  <c:v>137</c:v>
                </c:pt>
                <c:pt idx="22">
                  <c:v>136</c:v>
                </c:pt>
                <c:pt idx="23">
                  <c:v>135</c:v>
                </c:pt>
                <c:pt idx="24">
                  <c:v>134</c:v>
                </c:pt>
                <c:pt idx="25">
                  <c:v>133</c:v>
                </c:pt>
                <c:pt idx="26">
                  <c:v>132</c:v>
                </c:pt>
                <c:pt idx="27">
                  <c:v>131</c:v>
                </c:pt>
                <c:pt idx="28">
                  <c:v>130</c:v>
                </c:pt>
                <c:pt idx="29">
                  <c:v>129</c:v>
                </c:pt>
                <c:pt idx="30">
                  <c:v>128</c:v>
                </c:pt>
                <c:pt idx="31">
                  <c:v>127</c:v>
                </c:pt>
                <c:pt idx="32">
                  <c:v>126</c:v>
                </c:pt>
                <c:pt idx="33">
                  <c:v>125</c:v>
                </c:pt>
                <c:pt idx="34">
                  <c:v>124</c:v>
                </c:pt>
                <c:pt idx="35">
                  <c:v>123</c:v>
                </c:pt>
                <c:pt idx="36">
                  <c:v>122</c:v>
                </c:pt>
                <c:pt idx="37">
                  <c:v>121</c:v>
                </c:pt>
                <c:pt idx="38">
                  <c:v>120</c:v>
                </c:pt>
                <c:pt idx="39">
                  <c:v>119</c:v>
                </c:pt>
                <c:pt idx="40">
                  <c:v>118</c:v>
                </c:pt>
                <c:pt idx="41">
                  <c:v>117</c:v>
                </c:pt>
                <c:pt idx="42">
                  <c:v>116</c:v>
                </c:pt>
                <c:pt idx="43">
                  <c:v>115</c:v>
                </c:pt>
                <c:pt idx="44">
                  <c:v>114</c:v>
                </c:pt>
                <c:pt idx="45">
                  <c:v>113</c:v>
                </c:pt>
                <c:pt idx="46">
                  <c:v>112</c:v>
                </c:pt>
                <c:pt idx="47">
                  <c:v>111</c:v>
                </c:pt>
                <c:pt idx="48">
                  <c:v>110</c:v>
                </c:pt>
                <c:pt idx="49">
                  <c:v>109</c:v>
                </c:pt>
                <c:pt idx="50">
                  <c:v>108</c:v>
                </c:pt>
                <c:pt idx="51">
                  <c:v>107</c:v>
                </c:pt>
                <c:pt idx="52">
                  <c:v>106</c:v>
                </c:pt>
                <c:pt idx="53">
                  <c:v>105</c:v>
                </c:pt>
                <c:pt idx="54">
                  <c:v>104</c:v>
                </c:pt>
                <c:pt idx="55">
                  <c:v>103</c:v>
                </c:pt>
                <c:pt idx="56">
                  <c:v>102</c:v>
                </c:pt>
                <c:pt idx="57">
                  <c:v>101</c:v>
                </c:pt>
                <c:pt idx="58">
                  <c:v>100</c:v>
                </c:pt>
                <c:pt idx="59">
                  <c:v>99</c:v>
                </c:pt>
                <c:pt idx="60">
                  <c:v>98</c:v>
                </c:pt>
                <c:pt idx="61">
                  <c:v>97</c:v>
                </c:pt>
                <c:pt idx="62">
                  <c:v>96</c:v>
                </c:pt>
                <c:pt idx="63">
                  <c:v>95</c:v>
                </c:pt>
                <c:pt idx="64">
                  <c:v>94</c:v>
                </c:pt>
                <c:pt idx="65">
                  <c:v>93</c:v>
                </c:pt>
                <c:pt idx="66">
                  <c:v>92</c:v>
                </c:pt>
                <c:pt idx="67">
                  <c:v>91</c:v>
                </c:pt>
                <c:pt idx="68">
                  <c:v>90</c:v>
                </c:pt>
                <c:pt idx="69">
                  <c:v>89</c:v>
                </c:pt>
                <c:pt idx="70">
                  <c:v>88</c:v>
                </c:pt>
                <c:pt idx="71">
                  <c:v>87</c:v>
                </c:pt>
                <c:pt idx="72">
                  <c:v>86</c:v>
                </c:pt>
                <c:pt idx="73">
                  <c:v>85</c:v>
                </c:pt>
                <c:pt idx="74">
                  <c:v>84</c:v>
                </c:pt>
                <c:pt idx="75">
                  <c:v>83</c:v>
                </c:pt>
                <c:pt idx="76">
                  <c:v>82</c:v>
                </c:pt>
                <c:pt idx="77">
                  <c:v>81</c:v>
                </c:pt>
                <c:pt idx="78">
                  <c:v>80</c:v>
                </c:pt>
                <c:pt idx="79">
                  <c:v>79</c:v>
                </c:pt>
                <c:pt idx="80">
                  <c:v>78</c:v>
                </c:pt>
                <c:pt idx="81">
                  <c:v>77</c:v>
                </c:pt>
                <c:pt idx="82">
                  <c:v>76</c:v>
                </c:pt>
                <c:pt idx="83">
                  <c:v>75</c:v>
                </c:pt>
                <c:pt idx="84">
                  <c:v>74</c:v>
                </c:pt>
                <c:pt idx="85">
                  <c:v>73</c:v>
                </c:pt>
                <c:pt idx="86">
                  <c:v>72</c:v>
                </c:pt>
                <c:pt idx="87">
                  <c:v>71</c:v>
                </c:pt>
                <c:pt idx="88">
                  <c:v>70</c:v>
                </c:pt>
                <c:pt idx="89">
                  <c:v>69</c:v>
                </c:pt>
                <c:pt idx="90">
                  <c:v>68</c:v>
                </c:pt>
                <c:pt idx="91">
                  <c:v>67</c:v>
                </c:pt>
                <c:pt idx="92">
                  <c:v>66</c:v>
                </c:pt>
                <c:pt idx="93">
                  <c:v>65</c:v>
                </c:pt>
                <c:pt idx="94">
                  <c:v>64</c:v>
                </c:pt>
                <c:pt idx="95">
                  <c:v>63</c:v>
                </c:pt>
                <c:pt idx="96">
                  <c:v>62</c:v>
                </c:pt>
                <c:pt idx="97">
                  <c:v>61</c:v>
                </c:pt>
                <c:pt idx="98">
                  <c:v>60</c:v>
                </c:pt>
                <c:pt idx="99">
                  <c:v>59</c:v>
                </c:pt>
                <c:pt idx="100">
                  <c:v>58</c:v>
                </c:pt>
                <c:pt idx="101">
                  <c:v>57</c:v>
                </c:pt>
                <c:pt idx="102">
                  <c:v>56</c:v>
                </c:pt>
                <c:pt idx="103">
                  <c:v>55</c:v>
                </c:pt>
                <c:pt idx="104">
                  <c:v>54</c:v>
                </c:pt>
                <c:pt idx="105">
                  <c:v>53</c:v>
                </c:pt>
              </c:numCache>
            </c:numRef>
          </c:yVal>
          <c:smooth val="1"/>
        </c:ser>
        <c:ser>
          <c:idx val="2"/>
          <c:order val="4"/>
          <c:tx>
            <c:strRef>
              <c:f>Основной!$U$2</c:f>
              <c:strCache>
                <c:ptCount val="1"/>
                <c:pt idx="0">
                  <c:v>1_5R4</c:v>
                </c:pt>
              </c:strCache>
            </c:strRef>
          </c:tx>
          <c:spPr>
            <a:ln w="15875">
              <a:noFill/>
              <a:prstDash val="solid"/>
            </a:ln>
          </c:spPr>
          <c:marker>
            <c:symbol val="circle"/>
            <c:size val="3"/>
            <c:spPr>
              <a:solidFill>
                <a:srgbClr val="FF0000"/>
              </a:solidFill>
            </c:spPr>
          </c:marker>
          <c:xVal>
            <c:numRef>
              <c:f>Основной!$V$5:$V$110</c:f>
              <c:numCache>
                <c:formatCode>General</c:formatCode>
                <c:ptCount val="106"/>
                <c:pt idx="0">
                  <c:v>16449</c:v>
                </c:pt>
                <c:pt idx="1">
                  <c:v>5737</c:v>
                </c:pt>
                <c:pt idx="2">
                  <c:v>5409</c:v>
                </c:pt>
                <c:pt idx="3">
                  <c:v>4826</c:v>
                </c:pt>
                <c:pt idx="4">
                  <c:v>3674</c:v>
                </c:pt>
                <c:pt idx="5">
                  <c:v>3317</c:v>
                </c:pt>
                <c:pt idx="6">
                  <c:v>2753</c:v>
                </c:pt>
                <c:pt idx="7">
                  <c:v>2412</c:v>
                </c:pt>
                <c:pt idx="8">
                  <c:v>2161</c:v>
                </c:pt>
                <c:pt idx="9">
                  <c:v>1932</c:v>
                </c:pt>
                <c:pt idx="10">
                  <c:v>1910</c:v>
                </c:pt>
                <c:pt idx="11">
                  <c:v>1355</c:v>
                </c:pt>
                <c:pt idx="12">
                  <c:v>1137</c:v>
                </c:pt>
                <c:pt idx="13">
                  <c:v>1073</c:v>
                </c:pt>
                <c:pt idx="14">
                  <c:v>1009</c:v>
                </c:pt>
                <c:pt idx="15">
                  <c:v>1006</c:v>
                </c:pt>
                <c:pt idx="16">
                  <c:v>955</c:v>
                </c:pt>
                <c:pt idx="17">
                  <c:v>639</c:v>
                </c:pt>
                <c:pt idx="18">
                  <c:v>600</c:v>
                </c:pt>
                <c:pt idx="19">
                  <c:v>463</c:v>
                </c:pt>
                <c:pt idx="20">
                  <c:v>438</c:v>
                </c:pt>
                <c:pt idx="21">
                  <c:v>435</c:v>
                </c:pt>
                <c:pt idx="22">
                  <c:v>383</c:v>
                </c:pt>
                <c:pt idx="23">
                  <c:v>355</c:v>
                </c:pt>
                <c:pt idx="24">
                  <c:v>348</c:v>
                </c:pt>
                <c:pt idx="25">
                  <c:v>340</c:v>
                </c:pt>
                <c:pt idx="26">
                  <c:v>328</c:v>
                </c:pt>
                <c:pt idx="27">
                  <c:v>310</c:v>
                </c:pt>
                <c:pt idx="28">
                  <c:v>306</c:v>
                </c:pt>
                <c:pt idx="29">
                  <c:v>302</c:v>
                </c:pt>
                <c:pt idx="30">
                  <c:v>287</c:v>
                </c:pt>
                <c:pt idx="31">
                  <c:v>283</c:v>
                </c:pt>
                <c:pt idx="32">
                  <c:v>272</c:v>
                </c:pt>
                <c:pt idx="33">
                  <c:v>271</c:v>
                </c:pt>
                <c:pt idx="34">
                  <c:v>267</c:v>
                </c:pt>
                <c:pt idx="35">
                  <c:v>246</c:v>
                </c:pt>
                <c:pt idx="36">
                  <c:v>233</c:v>
                </c:pt>
                <c:pt idx="37">
                  <c:v>229</c:v>
                </c:pt>
                <c:pt idx="38">
                  <c:v>222</c:v>
                </c:pt>
                <c:pt idx="39">
                  <c:v>217</c:v>
                </c:pt>
                <c:pt idx="40">
                  <c:v>214</c:v>
                </c:pt>
                <c:pt idx="41">
                  <c:v>213</c:v>
                </c:pt>
                <c:pt idx="42">
                  <c:v>210</c:v>
                </c:pt>
                <c:pt idx="43">
                  <c:v>206</c:v>
                </c:pt>
                <c:pt idx="44">
                  <c:v>205</c:v>
                </c:pt>
                <c:pt idx="45">
                  <c:v>203</c:v>
                </c:pt>
                <c:pt idx="46">
                  <c:v>200</c:v>
                </c:pt>
                <c:pt idx="47">
                  <c:v>199</c:v>
                </c:pt>
                <c:pt idx="48">
                  <c:v>191</c:v>
                </c:pt>
                <c:pt idx="49">
                  <c:v>185</c:v>
                </c:pt>
                <c:pt idx="50">
                  <c:v>180</c:v>
                </c:pt>
                <c:pt idx="51">
                  <c:v>172</c:v>
                </c:pt>
                <c:pt idx="52">
                  <c:v>171</c:v>
                </c:pt>
                <c:pt idx="53">
                  <c:v>170</c:v>
                </c:pt>
                <c:pt idx="54">
                  <c:v>168</c:v>
                </c:pt>
                <c:pt idx="55">
                  <c:v>165</c:v>
                </c:pt>
                <c:pt idx="56">
                  <c:v>164</c:v>
                </c:pt>
                <c:pt idx="57">
                  <c:v>156</c:v>
                </c:pt>
                <c:pt idx="58">
                  <c:v>153</c:v>
                </c:pt>
                <c:pt idx="59">
                  <c:v>149</c:v>
                </c:pt>
                <c:pt idx="60">
                  <c:v>148</c:v>
                </c:pt>
                <c:pt idx="61">
                  <c:v>141</c:v>
                </c:pt>
                <c:pt idx="62">
                  <c:v>139</c:v>
                </c:pt>
                <c:pt idx="63">
                  <c:v>134</c:v>
                </c:pt>
                <c:pt idx="64">
                  <c:v>132</c:v>
                </c:pt>
                <c:pt idx="65">
                  <c:v>129</c:v>
                </c:pt>
                <c:pt idx="66">
                  <c:v>128</c:v>
                </c:pt>
                <c:pt idx="67">
                  <c:v>126</c:v>
                </c:pt>
                <c:pt idx="68">
                  <c:v>125</c:v>
                </c:pt>
                <c:pt idx="69">
                  <c:v>124</c:v>
                </c:pt>
                <c:pt idx="70">
                  <c:v>123</c:v>
                </c:pt>
                <c:pt idx="71">
                  <c:v>120</c:v>
                </c:pt>
                <c:pt idx="72">
                  <c:v>118</c:v>
                </c:pt>
                <c:pt idx="73">
                  <c:v>117</c:v>
                </c:pt>
                <c:pt idx="74">
                  <c:v>116</c:v>
                </c:pt>
                <c:pt idx="75">
                  <c:v>115</c:v>
                </c:pt>
                <c:pt idx="76">
                  <c:v>114</c:v>
                </c:pt>
                <c:pt idx="77">
                  <c:v>112</c:v>
                </c:pt>
                <c:pt idx="78">
                  <c:v>111</c:v>
                </c:pt>
                <c:pt idx="79">
                  <c:v>110</c:v>
                </c:pt>
                <c:pt idx="80">
                  <c:v>109</c:v>
                </c:pt>
                <c:pt idx="81">
                  <c:v>108</c:v>
                </c:pt>
                <c:pt idx="82">
                  <c:v>107</c:v>
                </c:pt>
                <c:pt idx="83">
                  <c:v>106</c:v>
                </c:pt>
                <c:pt idx="84">
                  <c:v>105</c:v>
                </c:pt>
                <c:pt idx="85">
                  <c:v>104</c:v>
                </c:pt>
                <c:pt idx="86">
                  <c:v>103</c:v>
                </c:pt>
                <c:pt idx="87">
                  <c:v>102</c:v>
                </c:pt>
                <c:pt idx="88">
                  <c:v>101</c:v>
                </c:pt>
                <c:pt idx="89">
                  <c:v>100</c:v>
                </c:pt>
                <c:pt idx="90">
                  <c:v>99</c:v>
                </c:pt>
                <c:pt idx="91">
                  <c:v>98</c:v>
                </c:pt>
                <c:pt idx="92">
                  <c:v>97</c:v>
                </c:pt>
                <c:pt idx="93">
                  <c:v>96</c:v>
                </c:pt>
                <c:pt idx="94">
                  <c:v>95</c:v>
                </c:pt>
                <c:pt idx="95">
                  <c:v>94</c:v>
                </c:pt>
                <c:pt idx="96">
                  <c:v>93</c:v>
                </c:pt>
                <c:pt idx="97">
                  <c:v>92</c:v>
                </c:pt>
                <c:pt idx="98">
                  <c:v>90</c:v>
                </c:pt>
                <c:pt idx="99">
                  <c:v>89</c:v>
                </c:pt>
                <c:pt idx="100">
                  <c:v>87</c:v>
                </c:pt>
                <c:pt idx="101">
                  <c:v>85</c:v>
                </c:pt>
                <c:pt idx="102">
                  <c:v>84</c:v>
                </c:pt>
                <c:pt idx="103">
                  <c:v>83</c:v>
                </c:pt>
                <c:pt idx="104">
                  <c:v>82</c:v>
                </c:pt>
                <c:pt idx="105">
                  <c:v>81</c:v>
                </c:pt>
              </c:numCache>
            </c:numRef>
          </c:xVal>
          <c:yVal>
            <c:numRef>
              <c:f>Основной!$U$5:$U$110</c:f>
              <c:numCache>
                <c:formatCode>General</c:formatCode>
                <c:ptCount val="106"/>
                <c:pt idx="0">
                  <c:v>183</c:v>
                </c:pt>
                <c:pt idx="1">
                  <c:v>182</c:v>
                </c:pt>
                <c:pt idx="2">
                  <c:v>181</c:v>
                </c:pt>
                <c:pt idx="3">
                  <c:v>180</c:v>
                </c:pt>
                <c:pt idx="4">
                  <c:v>179</c:v>
                </c:pt>
                <c:pt idx="5">
                  <c:v>178</c:v>
                </c:pt>
                <c:pt idx="6">
                  <c:v>177</c:v>
                </c:pt>
                <c:pt idx="7">
                  <c:v>176</c:v>
                </c:pt>
                <c:pt idx="8">
                  <c:v>175</c:v>
                </c:pt>
                <c:pt idx="9">
                  <c:v>174</c:v>
                </c:pt>
                <c:pt idx="10">
                  <c:v>173</c:v>
                </c:pt>
                <c:pt idx="11">
                  <c:v>172</c:v>
                </c:pt>
                <c:pt idx="12">
                  <c:v>171</c:v>
                </c:pt>
                <c:pt idx="13">
                  <c:v>170</c:v>
                </c:pt>
                <c:pt idx="14">
                  <c:v>169</c:v>
                </c:pt>
                <c:pt idx="15">
                  <c:v>168</c:v>
                </c:pt>
                <c:pt idx="16">
                  <c:v>167</c:v>
                </c:pt>
                <c:pt idx="17">
                  <c:v>166</c:v>
                </c:pt>
                <c:pt idx="18">
                  <c:v>165</c:v>
                </c:pt>
                <c:pt idx="19">
                  <c:v>164</c:v>
                </c:pt>
                <c:pt idx="20">
                  <c:v>163</c:v>
                </c:pt>
                <c:pt idx="21">
                  <c:v>162</c:v>
                </c:pt>
                <c:pt idx="22">
                  <c:v>161</c:v>
                </c:pt>
                <c:pt idx="23">
                  <c:v>160</c:v>
                </c:pt>
                <c:pt idx="24">
                  <c:v>159</c:v>
                </c:pt>
                <c:pt idx="25">
                  <c:v>158</c:v>
                </c:pt>
                <c:pt idx="26">
                  <c:v>157</c:v>
                </c:pt>
                <c:pt idx="27">
                  <c:v>156</c:v>
                </c:pt>
                <c:pt idx="28">
                  <c:v>155</c:v>
                </c:pt>
                <c:pt idx="29">
                  <c:v>154</c:v>
                </c:pt>
                <c:pt idx="30">
                  <c:v>153</c:v>
                </c:pt>
                <c:pt idx="31">
                  <c:v>152</c:v>
                </c:pt>
                <c:pt idx="32">
                  <c:v>151</c:v>
                </c:pt>
                <c:pt idx="33">
                  <c:v>150</c:v>
                </c:pt>
                <c:pt idx="34">
                  <c:v>149</c:v>
                </c:pt>
                <c:pt idx="35">
                  <c:v>148</c:v>
                </c:pt>
                <c:pt idx="36">
                  <c:v>147</c:v>
                </c:pt>
                <c:pt idx="37">
                  <c:v>146</c:v>
                </c:pt>
                <c:pt idx="38">
                  <c:v>145</c:v>
                </c:pt>
                <c:pt idx="39">
                  <c:v>144</c:v>
                </c:pt>
                <c:pt idx="40">
                  <c:v>143</c:v>
                </c:pt>
                <c:pt idx="41">
                  <c:v>142</c:v>
                </c:pt>
                <c:pt idx="42">
                  <c:v>141</c:v>
                </c:pt>
                <c:pt idx="43">
                  <c:v>140</c:v>
                </c:pt>
                <c:pt idx="44">
                  <c:v>139</c:v>
                </c:pt>
                <c:pt idx="45">
                  <c:v>138</c:v>
                </c:pt>
                <c:pt idx="46">
                  <c:v>137</c:v>
                </c:pt>
                <c:pt idx="47">
                  <c:v>136</c:v>
                </c:pt>
                <c:pt idx="48">
                  <c:v>135</c:v>
                </c:pt>
                <c:pt idx="49">
                  <c:v>134</c:v>
                </c:pt>
                <c:pt idx="50">
                  <c:v>133</c:v>
                </c:pt>
                <c:pt idx="51">
                  <c:v>132</c:v>
                </c:pt>
                <c:pt idx="52">
                  <c:v>131</c:v>
                </c:pt>
                <c:pt idx="53">
                  <c:v>130</c:v>
                </c:pt>
                <c:pt idx="54">
                  <c:v>129</c:v>
                </c:pt>
                <c:pt idx="55">
                  <c:v>128</c:v>
                </c:pt>
                <c:pt idx="56">
                  <c:v>127</c:v>
                </c:pt>
                <c:pt idx="57">
                  <c:v>126</c:v>
                </c:pt>
                <c:pt idx="58">
                  <c:v>125</c:v>
                </c:pt>
                <c:pt idx="59">
                  <c:v>124</c:v>
                </c:pt>
                <c:pt idx="60">
                  <c:v>123</c:v>
                </c:pt>
                <c:pt idx="61">
                  <c:v>122</c:v>
                </c:pt>
                <c:pt idx="62">
                  <c:v>121</c:v>
                </c:pt>
                <c:pt idx="63">
                  <c:v>120</c:v>
                </c:pt>
                <c:pt idx="64">
                  <c:v>119</c:v>
                </c:pt>
                <c:pt idx="65">
                  <c:v>118</c:v>
                </c:pt>
                <c:pt idx="66">
                  <c:v>117</c:v>
                </c:pt>
                <c:pt idx="67">
                  <c:v>116</c:v>
                </c:pt>
                <c:pt idx="68">
                  <c:v>115</c:v>
                </c:pt>
                <c:pt idx="69">
                  <c:v>114</c:v>
                </c:pt>
                <c:pt idx="70">
                  <c:v>113</c:v>
                </c:pt>
                <c:pt idx="71">
                  <c:v>112</c:v>
                </c:pt>
                <c:pt idx="72">
                  <c:v>111</c:v>
                </c:pt>
                <c:pt idx="73">
                  <c:v>110</c:v>
                </c:pt>
                <c:pt idx="74">
                  <c:v>109</c:v>
                </c:pt>
                <c:pt idx="75">
                  <c:v>108</c:v>
                </c:pt>
                <c:pt idx="76">
                  <c:v>107</c:v>
                </c:pt>
                <c:pt idx="77">
                  <c:v>106</c:v>
                </c:pt>
                <c:pt idx="78">
                  <c:v>105</c:v>
                </c:pt>
                <c:pt idx="79">
                  <c:v>104</c:v>
                </c:pt>
                <c:pt idx="80">
                  <c:v>103</c:v>
                </c:pt>
                <c:pt idx="81">
                  <c:v>102</c:v>
                </c:pt>
                <c:pt idx="82">
                  <c:v>101</c:v>
                </c:pt>
                <c:pt idx="83">
                  <c:v>100</c:v>
                </c:pt>
                <c:pt idx="84">
                  <c:v>99</c:v>
                </c:pt>
                <c:pt idx="85">
                  <c:v>98</c:v>
                </c:pt>
                <c:pt idx="86">
                  <c:v>97</c:v>
                </c:pt>
                <c:pt idx="87">
                  <c:v>96</c:v>
                </c:pt>
                <c:pt idx="88">
                  <c:v>95</c:v>
                </c:pt>
                <c:pt idx="89">
                  <c:v>94</c:v>
                </c:pt>
                <c:pt idx="90">
                  <c:v>93</c:v>
                </c:pt>
                <c:pt idx="91">
                  <c:v>92</c:v>
                </c:pt>
                <c:pt idx="92">
                  <c:v>91</c:v>
                </c:pt>
                <c:pt idx="93">
                  <c:v>90</c:v>
                </c:pt>
                <c:pt idx="94">
                  <c:v>89</c:v>
                </c:pt>
                <c:pt idx="95">
                  <c:v>88</c:v>
                </c:pt>
                <c:pt idx="96">
                  <c:v>87</c:v>
                </c:pt>
                <c:pt idx="97">
                  <c:v>86</c:v>
                </c:pt>
                <c:pt idx="98">
                  <c:v>85</c:v>
                </c:pt>
                <c:pt idx="99">
                  <c:v>84</c:v>
                </c:pt>
                <c:pt idx="100">
                  <c:v>83</c:v>
                </c:pt>
                <c:pt idx="101">
                  <c:v>82</c:v>
                </c:pt>
                <c:pt idx="102">
                  <c:v>81</c:v>
                </c:pt>
                <c:pt idx="103">
                  <c:v>80</c:v>
                </c:pt>
                <c:pt idx="104">
                  <c:v>79</c:v>
                </c:pt>
                <c:pt idx="105">
                  <c:v>78</c:v>
                </c:pt>
              </c:numCache>
            </c:numRef>
          </c:yVal>
          <c:smooth val="1"/>
        </c:ser>
        <c:dLbls>
          <c:showLegendKey val="0"/>
          <c:showVal val="0"/>
          <c:showCatName val="0"/>
          <c:showSerName val="0"/>
          <c:showPercent val="0"/>
          <c:showBubbleSize val="0"/>
        </c:dLbls>
        <c:axId val="149116088"/>
        <c:axId val="149116480"/>
      </c:scatterChart>
      <c:valAx>
        <c:axId val="14911608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ru-RU"/>
          </a:p>
        </c:txPr>
        <c:crossAx val="149116480"/>
        <c:crosses val="autoZero"/>
        <c:crossBetween val="midCat"/>
      </c:valAx>
      <c:valAx>
        <c:axId val="149116480"/>
        <c:scaling>
          <c:orientation val="minMax"/>
        </c:scaling>
        <c:delete val="0"/>
        <c:axPos val="l"/>
        <c:majorGridlines/>
        <c:numFmt formatCode="General" sourceLinked="1"/>
        <c:majorTickMark val="out"/>
        <c:minorTickMark val="none"/>
        <c:tickLblPos val="nextTo"/>
        <c:crossAx val="149116088"/>
        <c:crosses val="autoZero"/>
        <c:crossBetween val="midCat"/>
      </c:valAx>
      <c:spPr>
        <a:solidFill>
          <a:schemeClr val="bg1">
            <a:lumMod val="95000"/>
          </a:schemeClr>
        </a:solid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600" b="0" i="0" u="none" strike="noStrike" kern="1200" baseline="0" dirty="0" smtClean="0">
                <a:solidFill>
                  <a:srgbClr val="000000"/>
                </a:solidFill>
                <a:latin typeface="Times New Roman" pitchFamily="18" charset="0"/>
                <a:ea typeface="Arial Cyr"/>
                <a:cs typeface="Times New Roman" pitchFamily="18" charset="0"/>
              </a:defRPr>
            </a:pPr>
            <a:r>
              <a:rPr lang="en-US" sz="1600" b="0" i="0" u="none" strike="noStrike" kern="1200" baseline="0" dirty="0" smtClean="0">
                <a:solidFill>
                  <a:srgbClr val="000099"/>
                </a:solidFill>
                <a:latin typeface="Times New Roman" pitchFamily="18" charset="0"/>
                <a:ea typeface="Arial Cyr"/>
                <a:cs typeface="Times New Roman" pitchFamily="18" charset="0"/>
              </a:rPr>
              <a:t>ANTIOXY,  средняя степень тяжести</a:t>
            </a:r>
          </a:p>
        </c:rich>
      </c:tx>
      <c:layout>
        <c:manualLayout>
          <c:xMode val="edge"/>
          <c:yMode val="edge"/>
          <c:x val="0.27227322219872979"/>
          <c:y val="1.316218758459556E-2"/>
        </c:manualLayout>
      </c:layout>
      <c:overlay val="0"/>
      <c:spPr>
        <a:noFill/>
        <a:ln w="25400">
          <a:noFill/>
        </a:ln>
      </c:spPr>
    </c:title>
    <c:autoTitleDeleted val="0"/>
    <c:plotArea>
      <c:layout>
        <c:manualLayout>
          <c:layoutTarget val="inner"/>
          <c:xMode val="edge"/>
          <c:yMode val="edge"/>
          <c:x val="5.97380026513381E-2"/>
          <c:y val="0.1361160677667741"/>
          <c:w val="0.90595611285266298"/>
          <c:h val="0.71036652458914806"/>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dPt>
            <c:idx val="5"/>
            <c:marker>
              <c:spPr>
                <a:solidFill>
                  <a:schemeClr val="accent6">
                    <a:lumMod val="75000"/>
                  </a:schemeClr>
                </a:solidFill>
                <a:ln>
                  <a:solidFill>
                    <a:schemeClr val="accent6">
                      <a:lumMod val="75000"/>
                    </a:schemeClr>
                  </a:solidFill>
                  <a:prstDash val="solid"/>
                </a:ln>
              </c:spPr>
            </c:marker>
            <c:bubble3D val="0"/>
          </c:dPt>
          <c:dPt>
            <c:idx val="6"/>
            <c:marker>
              <c:spPr>
                <a:solidFill>
                  <a:schemeClr val="accent6">
                    <a:lumMod val="75000"/>
                  </a:schemeClr>
                </a:solidFill>
                <a:ln>
                  <a:solidFill>
                    <a:schemeClr val="accent6">
                      <a:lumMod val="75000"/>
                    </a:schemeClr>
                  </a:solidFill>
                  <a:prstDash val="solid"/>
                </a:ln>
              </c:spPr>
            </c:marker>
            <c:bubble3D val="0"/>
          </c:dPt>
          <c:dPt>
            <c:idx val="7"/>
            <c:marker>
              <c:spPr>
                <a:solidFill>
                  <a:schemeClr val="accent6">
                    <a:lumMod val="75000"/>
                  </a:schemeClr>
                </a:solidFill>
                <a:ln>
                  <a:solidFill>
                    <a:schemeClr val="accent6">
                      <a:lumMod val="75000"/>
                    </a:schemeClr>
                  </a:solidFill>
                  <a:prstDash val="solid"/>
                </a:ln>
              </c:spPr>
            </c:marker>
            <c:bubble3D val="0"/>
          </c:dPt>
          <c:dPt>
            <c:idx val="8"/>
            <c:marker>
              <c:spPr>
                <a:solidFill>
                  <a:schemeClr val="accent6">
                    <a:lumMod val="75000"/>
                  </a:schemeClr>
                </a:solidFill>
                <a:ln>
                  <a:solidFill>
                    <a:schemeClr val="accent6">
                      <a:lumMod val="75000"/>
                    </a:schemeClr>
                  </a:solidFill>
                  <a:prstDash val="solid"/>
                </a:ln>
              </c:spPr>
            </c:marker>
            <c:bubble3D val="0"/>
          </c:dPt>
          <c:dPt>
            <c:idx val="9"/>
            <c:marker>
              <c:spPr>
                <a:solidFill>
                  <a:schemeClr val="accent6">
                    <a:lumMod val="75000"/>
                  </a:schemeClr>
                </a:solidFill>
                <a:ln>
                  <a:solidFill>
                    <a:schemeClr val="accent6">
                      <a:lumMod val="75000"/>
                    </a:schemeClr>
                  </a:solidFill>
                  <a:prstDash val="solid"/>
                </a:ln>
              </c:spPr>
            </c:marker>
            <c:bubble3D val="0"/>
          </c:dPt>
          <c:xVal>
            <c:numRef>
              <c:f>ANTIOXY!$F$2:$F$19</c:f>
              <c:numCache>
                <c:formatCode>General</c:formatCode>
                <c:ptCount val="18"/>
                <c:pt idx="0">
                  <c:v>3.5835189384561099</c:v>
                </c:pt>
                <c:pt idx="1">
                  <c:v>2.8622008809294677</c:v>
                </c:pt>
                <c:pt idx="2">
                  <c:v>2.4277482359480507</c:v>
                </c:pt>
                <c:pt idx="3">
                  <c:v>2.1102132003465894</c:v>
                </c:pt>
                <c:pt idx="4">
                  <c:v>1.8562979903656263</c:v>
                </c:pt>
                <c:pt idx="5">
                  <c:v>1.6422277352570913</c:v>
                </c:pt>
                <c:pt idx="6">
                  <c:v>1.455287232606842</c:v>
                </c:pt>
                <c:pt idx="7">
                  <c:v>1.2878542883066357</c:v>
                </c:pt>
                <c:pt idx="8">
                  <c:v>1.1349799328389845</c:v>
                </c:pt>
                <c:pt idx="9">
                  <c:v>0.99325177301028345</c:v>
                </c:pt>
                <c:pt idx="10">
                  <c:v>0.86020126522311302</c:v>
                </c:pt>
                <c:pt idx="11">
                  <c:v>0.73396917508020054</c:v>
                </c:pt>
                <c:pt idx="12">
                  <c:v>0.61310447288641023</c:v>
                </c:pt>
                <c:pt idx="13">
                  <c:v>0.49643688631389216</c:v>
                </c:pt>
                <c:pt idx="14">
                  <c:v>0.38299225225610578</c:v>
                </c:pt>
                <c:pt idx="15">
                  <c:v>0.27193371548364181</c:v>
                </c:pt>
                <c:pt idx="16">
                  <c:v>0.16251892949777494</c:v>
                </c:pt>
                <c:pt idx="17">
                  <c:v>5.4067221270275925E-2</c:v>
                </c:pt>
              </c:numCache>
            </c:numRef>
          </c:xVal>
          <c:yVal>
            <c:numRef>
              <c:f>ANTIOXY!$E$2:$E$19</c:f>
              <c:numCache>
                <c:formatCode>General</c:formatCode>
                <c:ptCount val="18"/>
                <c:pt idx="0">
                  <c:v>4.5639272274540366</c:v>
                </c:pt>
                <c:pt idx="1">
                  <c:v>4.6001068840315451</c:v>
                </c:pt>
                <c:pt idx="2">
                  <c:v>4.6190592981487555</c:v>
                </c:pt>
                <c:pt idx="3">
                  <c:v>4.6350231491377727</c:v>
                </c:pt>
                <c:pt idx="4">
                  <c:v>4.6350231491377727</c:v>
                </c:pt>
                <c:pt idx="5">
                  <c:v>4.6828791703153971</c:v>
                </c:pt>
                <c:pt idx="6">
                  <c:v>4.7195805371658244</c:v>
                </c:pt>
                <c:pt idx="7">
                  <c:v>4.7360757565349463</c:v>
                </c:pt>
                <c:pt idx="8">
                  <c:v>4.7460058600074362</c:v>
                </c:pt>
                <c:pt idx="9">
                  <c:v>4.759682464083637</c:v>
                </c:pt>
                <c:pt idx="10">
                  <c:v>4.8723911865685334</c:v>
                </c:pt>
                <c:pt idx="11">
                  <c:v>4.8998209277559646</c:v>
                </c:pt>
                <c:pt idx="12">
                  <c:v>4.9846598076929949</c:v>
                </c:pt>
                <c:pt idx="13">
                  <c:v>5.0970839248695716</c:v>
                </c:pt>
                <c:pt idx="14">
                  <c:v>5.1716340814213924</c:v>
                </c:pt>
                <c:pt idx="15">
                  <c:v>5.2103849671584905</c:v>
                </c:pt>
                <c:pt idx="16">
                  <c:v>5.2576272198755545</c:v>
                </c:pt>
                <c:pt idx="17">
                  <c:v>5.3027379610534275</c:v>
                </c:pt>
              </c:numCache>
            </c:numRef>
          </c:yVal>
          <c:smooth val="0"/>
        </c:ser>
        <c:dLbls>
          <c:showLegendKey val="0"/>
          <c:showVal val="0"/>
          <c:showCatName val="0"/>
          <c:showSerName val="0"/>
          <c:showPercent val="0"/>
          <c:showBubbleSize val="0"/>
        </c:dLbls>
        <c:axId val="149121184"/>
        <c:axId val="149121576"/>
      </c:scatterChart>
      <c:valAx>
        <c:axId val="149121184"/>
        <c:scaling>
          <c:orientation val="minMax"/>
        </c:scaling>
        <c:delete val="0"/>
        <c:axPos val="b"/>
        <c:title>
          <c:tx>
            <c:rich>
              <a:bodyPr/>
              <a:lstStyle/>
              <a:p>
                <a:pPr>
                  <a:defRPr sz="1200" b="0" i="1" u="none" strike="noStrike" baseline="0">
                    <a:solidFill>
                      <a:srgbClr val="000000"/>
                    </a:solidFill>
                    <a:latin typeface="Times New Roman" pitchFamily="18" charset="0"/>
                    <a:ea typeface="Arial Cyr"/>
                    <a:cs typeface="Times New Roman" pitchFamily="18" charset="0"/>
                  </a:defRPr>
                </a:pPr>
                <a:r>
                  <a:rPr lang="en-US" sz="1200" b="0" i="0" dirty="0" err="1" smtClean="0">
                    <a:latin typeface="Times New Roman" pitchFamily="18" charset="0"/>
                    <a:cs typeface="Times New Roman" pitchFamily="18" charset="0"/>
                  </a:rPr>
                  <a:t>Ln</a:t>
                </a:r>
                <a:r>
                  <a:rPr lang="en-US" sz="1200" b="0" i="0" baseline="0" dirty="0" smtClean="0">
                    <a:latin typeface="Times New Roman" pitchFamily="18" charset="0"/>
                    <a:cs typeface="Times New Roman" pitchFamily="18" charset="0"/>
                  </a:rPr>
                  <a:t> </a:t>
                </a:r>
                <a:r>
                  <a:rPr lang="en-US" sz="1200" b="0" i="1" dirty="0" smtClean="0">
                    <a:latin typeface="Times New Roman" pitchFamily="18" charset="0"/>
                    <a:cs typeface="Times New Roman" pitchFamily="18" charset="0"/>
                  </a:rPr>
                  <a:t>R</a:t>
                </a:r>
                <a:endParaRPr lang="en-US" sz="1200" b="0" i="1" dirty="0">
                  <a:latin typeface="Times New Roman" pitchFamily="18" charset="0"/>
                  <a:cs typeface="Times New Roman" pitchFamily="18" charset="0"/>
                </a:endParaRPr>
              </a:p>
            </c:rich>
          </c:tx>
          <c:layout>
            <c:manualLayout>
              <c:xMode val="edge"/>
              <c:yMode val="edge"/>
              <c:x val="0.92446394481039329"/>
              <c:y val="0.81338111518344369"/>
            </c:manualLayout>
          </c:layout>
          <c:overlay val="0"/>
          <c:spPr>
            <a:solidFill>
              <a:schemeClr val="bg1"/>
            </a:solid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Cyr"/>
                <a:ea typeface="Arial Cyr"/>
                <a:cs typeface="Arial Cyr"/>
              </a:defRPr>
            </a:pPr>
            <a:endParaRPr lang="ru-RU"/>
          </a:p>
        </c:txPr>
        <c:crossAx val="149121576"/>
        <c:crossesAt val="3"/>
        <c:crossBetween val="midCat"/>
      </c:valAx>
      <c:valAx>
        <c:axId val="149121576"/>
        <c:scaling>
          <c:orientation val="minMax"/>
          <c:max val="6"/>
          <c:min val="3"/>
        </c:scaling>
        <c:delete val="0"/>
        <c:axPos val="l"/>
        <c:title>
          <c:tx>
            <c:rich>
              <a:bodyPr rot="0" vert="horz"/>
              <a:lstStyle/>
              <a:p>
                <a:pPr algn="ctr">
                  <a:defRPr sz="1200" b="0" i="0" u="none" strike="noStrike" baseline="0">
                    <a:solidFill>
                      <a:srgbClr val="000000"/>
                    </a:solidFill>
                    <a:latin typeface="Times New Roman" pitchFamily="18" charset="0"/>
                    <a:ea typeface="Arial Cyr"/>
                    <a:cs typeface="Times New Roman" pitchFamily="18" charset="0"/>
                  </a:defRPr>
                </a:pPr>
                <a:r>
                  <a:rPr lang="en-US" sz="1200" b="0" dirty="0" err="1" smtClean="0">
                    <a:latin typeface="Times New Roman" pitchFamily="18" charset="0"/>
                    <a:cs typeface="Times New Roman" pitchFamily="18" charset="0"/>
                  </a:rPr>
                  <a:t>Ln</a:t>
                </a:r>
                <a:r>
                  <a:rPr lang="ru-RU" sz="1200" b="0" dirty="0" smtClean="0">
                    <a:latin typeface="Times New Roman" pitchFamily="18" charset="0"/>
                    <a:cs typeface="Times New Roman" pitchFamily="18" charset="0"/>
                  </a:rPr>
                  <a:t> </a:t>
                </a:r>
                <a:r>
                  <a:rPr lang="en-US" sz="1200" b="0" i="1" dirty="0" smtClean="0">
                    <a:latin typeface="Times New Roman" pitchFamily="18" charset="0"/>
                    <a:cs typeface="Times New Roman" pitchFamily="18" charset="0"/>
                  </a:rPr>
                  <a:t>w</a:t>
                </a:r>
                <a:endParaRPr lang="en-US" sz="1200" b="0" i="1" dirty="0">
                  <a:latin typeface="Times New Roman" pitchFamily="18" charset="0"/>
                  <a:cs typeface="Times New Roman" pitchFamily="18" charset="0"/>
                </a:endParaRPr>
              </a:p>
            </c:rich>
          </c:tx>
          <c:layout>
            <c:manualLayout>
              <c:xMode val="edge"/>
              <c:yMode val="edge"/>
              <c:x val="1.1564001100674381E-2"/>
              <c:y val="2.895681268611029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Cyr"/>
                <a:ea typeface="Arial Cyr"/>
                <a:cs typeface="Arial Cyr"/>
              </a:defRPr>
            </a:pPr>
            <a:endParaRPr lang="ru-RU"/>
          </a:p>
        </c:txPr>
        <c:crossAx val="149121184"/>
        <c:crosses val="autoZero"/>
        <c:crossBetween val="midCat"/>
      </c:valAx>
      <c:spPr>
        <a:noFill/>
        <a:ln w="25400">
          <a:noFill/>
        </a:ln>
      </c:spPr>
    </c:plotArea>
    <c:plotVisOnly val="1"/>
    <c:dispBlanksAs val="gap"/>
    <c:showDLblsOverMax val="0"/>
  </c:chart>
  <c:spPr>
    <a:noFill/>
    <a:ln w="9525">
      <a:noFill/>
    </a:ln>
  </c:spPr>
  <c:txPr>
    <a:bodyPr/>
    <a:lstStyle/>
    <a:p>
      <a:pPr>
        <a:defRPr sz="800" b="0" i="0" u="none" strike="noStrike" baseline="0">
          <a:solidFill>
            <a:srgbClr val="000000"/>
          </a:solidFill>
          <a:latin typeface="Arial Cyr"/>
          <a:ea typeface="Arial Cyr"/>
          <a:cs typeface="Arial Cyr"/>
        </a:defRPr>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image" Target="../media/image1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1.wmf"/><Relationship Id="rId1" Type="http://schemas.openxmlformats.org/officeDocument/2006/relationships/image" Target="../media/image53.wmf"/><Relationship Id="rId4"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9.emf"/></Relationships>
</file>

<file path=ppt/drawings/drawing1.xml><?xml version="1.0" encoding="utf-8"?>
<c:userShapes xmlns:c="http://schemas.openxmlformats.org/drawingml/2006/chart">
  <cdr:relSizeAnchor xmlns:cdr="http://schemas.openxmlformats.org/drawingml/2006/chartDrawing">
    <cdr:from>
      <cdr:x>0.59849</cdr:x>
      <cdr:y>0.49878</cdr:y>
    </cdr:from>
    <cdr:to>
      <cdr:x>0.78631</cdr:x>
      <cdr:y>0.55925</cdr:y>
    </cdr:to>
    <cdr:sp macro="" textlink="">
      <cdr:nvSpPr>
        <cdr:cNvPr id="2" name="TextBox 11"/>
        <cdr:cNvSpPr txBox="1">
          <a:spLocks xmlns:a="http://schemas.openxmlformats.org/drawingml/2006/main" noChangeArrowheads="1"/>
        </cdr:cNvSpPr>
      </cdr:nvSpPr>
      <cdr:spPr bwMode="auto">
        <a:xfrm xmlns:a="http://schemas.openxmlformats.org/drawingml/2006/main">
          <a:off x="2736304" y="2031006"/>
          <a:ext cx="858722"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eaLnBrk="1" hangingPunct="1"/>
          <a:r>
            <a:rPr lang="ru-RU" altLang="ru-RU" sz="1000" dirty="0">
              <a:solidFill>
                <a:schemeClr val="tx1"/>
              </a:solidFill>
              <a:latin typeface="+mn-lt"/>
            </a:rPr>
            <a:t>Кластер 1</a:t>
          </a:r>
        </a:p>
      </cdr:txBody>
    </cdr:sp>
  </cdr:relSizeAnchor>
  <cdr:relSizeAnchor xmlns:cdr="http://schemas.openxmlformats.org/drawingml/2006/chartDrawing">
    <cdr:from>
      <cdr:x>0.31499</cdr:x>
      <cdr:y>0.47307</cdr:y>
    </cdr:from>
    <cdr:to>
      <cdr:x>0.50399</cdr:x>
      <cdr:y>0.53354</cdr:y>
    </cdr:to>
    <cdr:sp macro="" textlink="">
      <cdr:nvSpPr>
        <cdr:cNvPr id="3" name="TextBox 11"/>
        <cdr:cNvSpPr txBox="1">
          <a:spLocks xmlns:a="http://schemas.openxmlformats.org/drawingml/2006/main" noChangeArrowheads="1"/>
        </cdr:cNvSpPr>
      </cdr:nvSpPr>
      <cdr:spPr bwMode="auto">
        <a:xfrm xmlns:a="http://schemas.openxmlformats.org/drawingml/2006/main">
          <a:off x="1440160" y="1926337"/>
          <a:ext cx="864096"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ru-RU" altLang="ru-RU" sz="1000" dirty="0">
              <a:solidFill>
                <a:schemeClr val="tx1"/>
              </a:solidFill>
              <a:latin typeface="+mn-lt"/>
            </a:rPr>
            <a:t>Кластер </a:t>
          </a:r>
          <a:r>
            <a:rPr lang="ru-RU" altLang="ru-RU" sz="1000" dirty="0" smtClean="0">
              <a:solidFill>
                <a:schemeClr val="tx1"/>
              </a:solidFill>
              <a:latin typeface="+mn-lt"/>
            </a:rPr>
            <a:t>2</a:t>
          </a:r>
          <a:endParaRPr lang="ru-RU" altLang="ru-RU" sz="1000" dirty="0">
            <a:solidFill>
              <a:schemeClr val="tx1"/>
            </a:solidFill>
            <a:latin typeface="+mn-lt"/>
          </a:endParaRPr>
        </a:p>
      </cdr:txBody>
    </cdr:sp>
  </cdr:relSizeAnchor>
  <cdr:relSizeAnchor xmlns:cdr="http://schemas.openxmlformats.org/drawingml/2006/chartDrawing">
    <cdr:from>
      <cdr:x>0.06074</cdr:x>
      <cdr:y>0.38554</cdr:y>
    </cdr:from>
    <cdr:to>
      <cdr:x>0.25199</cdr:x>
      <cdr:y>0.44601</cdr:y>
    </cdr:to>
    <cdr:sp macro="" textlink="">
      <cdr:nvSpPr>
        <cdr:cNvPr id="4" name="TextBox 11"/>
        <cdr:cNvSpPr txBox="1">
          <a:spLocks xmlns:a="http://schemas.openxmlformats.org/drawingml/2006/main" noChangeArrowheads="1"/>
        </cdr:cNvSpPr>
      </cdr:nvSpPr>
      <cdr:spPr bwMode="auto">
        <a:xfrm xmlns:a="http://schemas.openxmlformats.org/drawingml/2006/main">
          <a:off x="277688" y="1569913"/>
          <a:ext cx="874440" cy="2462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ru-RU" altLang="ru-RU" sz="1000" dirty="0" smtClean="0">
              <a:solidFill>
                <a:schemeClr val="tx1"/>
              </a:solidFill>
              <a:latin typeface="+mn-lt"/>
            </a:rPr>
            <a:t>Кластер 3</a:t>
          </a:r>
          <a:endParaRPr lang="ru-RU" altLang="ru-RU" sz="1000" dirty="0">
            <a:solidFill>
              <a:schemeClr val="tx1"/>
            </a:solidFill>
            <a:latin typeface="+mn-lt"/>
          </a:endParaRPr>
        </a:p>
      </cdr:txBody>
    </cdr:sp>
  </cdr:relSizeAnchor>
  <cdr:relSizeAnchor xmlns:cdr="http://schemas.openxmlformats.org/drawingml/2006/chartDrawing">
    <cdr:from>
      <cdr:x>0.49268</cdr:x>
      <cdr:y>0.40323</cdr:y>
    </cdr:from>
    <cdr:to>
      <cdr:x>0.93542</cdr:x>
      <cdr:y>0.46952</cdr:y>
    </cdr:to>
    <cdr:sp macro="" textlink="">
      <cdr:nvSpPr>
        <cdr:cNvPr id="6" name="Правая фигурная скобка 5"/>
        <cdr:cNvSpPr/>
      </cdr:nvSpPr>
      <cdr:spPr bwMode="auto">
        <a:xfrm xmlns:a="http://schemas.openxmlformats.org/drawingml/2006/main" rot="5400000">
          <a:off x="3129690" y="764799"/>
          <a:ext cx="269937" cy="2024181"/>
        </a:xfrm>
        <a:prstGeom xmlns:a="http://schemas.openxmlformats.org/drawingml/2006/main" prst="rightBrace">
          <a:avLst/>
        </a:prstGeom>
        <a:ln xmlns:a="http://schemas.openxmlformats.org/drawingml/2006/main">
          <a:solidFill>
            <a:srgbClr val="00B050"/>
          </a:solidFill>
        </a:ln>
        <a:scene3d xmlns:a="http://schemas.openxmlformats.org/drawingml/2006/main">
          <a:camera prst="orthographicFront">
            <a:rot lat="0" lon="0" rev="10500000"/>
          </a:camera>
          <a:lightRig rig="threePt" dir="t"/>
        </a:scene3d>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nchor="ct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defRPr/>
          </a:pPr>
          <a:endParaRPr lang="ru-RU"/>
        </a:p>
      </cdr:txBody>
    </cdr:sp>
  </cdr:relSizeAnchor>
  <cdr:relSizeAnchor xmlns:cdr="http://schemas.openxmlformats.org/drawingml/2006/chartDrawing">
    <cdr:from>
      <cdr:x>0.26774</cdr:x>
      <cdr:y>0.35017</cdr:y>
    </cdr:from>
    <cdr:to>
      <cdr:x>0.5</cdr:x>
      <cdr:y>0.42091</cdr:y>
    </cdr:to>
    <cdr:sp macro="" textlink="">
      <cdr:nvSpPr>
        <cdr:cNvPr id="7" name="Правая фигурная скобка 6"/>
        <cdr:cNvSpPr/>
      </cdr:nvSpPr>
      <cdr:spPr bwMode="auto">
        <a:xfrm xmlns:a="http://schemas.openxmlformats.org/drawingml/2006/main" rot="5400000">
          <a:off x="1611060" y="1038973"/>
          <a:ext cx="288032" cy="1061880"/>
        </a:xfrm>
        <a:prstGeom xmlns:a="http://schemas.openxmlformats.org/drawingml/2006/main" prst="rightBrace">
          <a:avLst/>
        </a:prstGeom>
        <a:ln xmlns:a="http://schemas.openxmlformats.org/drawingml/2006/main">
          <a:solidFill>
            <a:srgbClr val="006BD6"/>
          </a:solidFill>
        </a:ln>
        <a:scene3d xmlns:a="http://schemas.openxmlformats.org/drawingml/2006/main">
          <a:camera prst="orthographicFront">
            <a:rot lat="0" lon="0" rev="10500000"/>
          </a:camera>
          <a:lightRig rig="threePt" dir="t"/>
        </a:scene3d>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defRPr/>
          </a:pP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23555"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1" hangingPunct="1">
              <a:defRPr sz="1200">
                <a:latin typeface="Arial" pitchFamily="34" charset="0"/>
              </a:defRPr>
            </a:lvl1pPr>
          </a:lstStyle>
          <a:p>
            <a:pPr>
              <a:defRPr/>
            </a:pPr>
            <a:endParaRPr lang="ru-RU"/>
          </a:p>
        </p:txBody>
      </p:sp>
      <p:sp>
        <p:nvSpPr>
          <p:cNvPr id="24580"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355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2355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eaLnBrk="1" hangingPunct="1">
              <a:defRPr sz="1200"/>
            </a:lvl1pPr>
          </a:lstStyle>
          <a:p>
            <a:pPr>
              <a:defRPr/>
            </a:pPr>
            <a:fld id="{6E6B799A-BC6B-4B7D-A8D6-4B7DBD8F459C}" type="slidenum">
              <a:rPr lang="ru-RU" altLang="ru-RU"/>
              <a:pPr>
                <a:defRPr/>
              </a:pPr>
              <a:t>‹#›</a:t>
            </a:fld>
            <a:endParaRPr lang="ru-RU" altLang="ru-RU"/>
          </a:p>
        </p:txBody>
      </p:sp>
    </p:spTree>
    <p:extLst>
      <p:ext uri="{BB962C8B-B14F-4D97-AF65-F5344CB8AC3E}">
        <p14:creationId xmlns:p14="http://schemas.microsoft.com/office/powerpoint/2010/main" val="3182209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110395-8308-462B-94CB-5B195ED74897}" type="slidenum">
              <a:rPr lang="ru-RU" altLang="ru-RU" smtClean="0"/>
              <a:pPr eaLnBrk="1" hangingPunct="1"/>
              <a:t>2</a:t>
            </a:fld>
            <a:endParaRPr lang="ru-RU" altLang="ru-RU"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mtClean="0"/>
              <a:t>В исследованиях систем различного класса хорошо известны так называемые гиперболические распределения, которые часто называют «ципфовскими». Это распределения (или законы) Ципфа, Парето, Лотки, Уиллиса, Бредфорда и др. Их общая черта  –  резкая асимметричность в отличие от «гауссовых» распределений, а удивляющая и до сих пор необъясненная специалистами особенность – выраженность одной и той же по сути математической формулой, в которой варьирует только показатель степени.</a:t>
            </a:r>
          </a:p>
          <a:p>
            <a:pPr eaLnBrk="1" hangingPunct="1"/>
            <a:r>
              <a:rPr lang="ru-RU" altLang="ru-RU" smtClean="0"/>
              <a:t>Впервые ранговое распределение получил в 1913 году немецкий ученый-физик Феликс Ауэрбах. На основе обширного фактического материала он выявил следующую зависимость между численностью населения города и его рангом (номером) в иерархии городских поселений </a:t>
            </a:r>
          </a:p>
          <a:p>
            <a:pPr eaLnBrk="1" hangingPunct="1"/>
            <a:endParaRPr lang="ru-RU" altLang="ru-RU" smtClean="0"/>
          </a:p>
        </p:txBody>
      </p:sp>
    </p:spTree>
    <p:extLst>
      <p:ext uri="{BB962C8B-B14F-4D97-AF65-F5344CB8AC3E}">
        <p14:creationId xmlns:p14="http://schemas.microsoft.com/office/powerpoint/2010/main" val="120218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44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87C07F-F7BC-44A9-99A5-8ED21D7BD0C3}" type="slidenum">
              <a:rPr lang="ru-RU" altLang="ru-RU"/>
              <a:pPr eaLnBrk="1" hangingPunct="1"/>
              <a:t>21</a:t>
            </a:fld>
            <a:endParaRPr lang="ru-RU" altLang="ru-RU"/>
          </a:p>
        </p:txBody>
      </p:sp>
    </p:spTree>
    <p:extLst>
      <p:ext uri="{BB962C8B-B14F-4D97-AF65-F5344CB8AC3E}">
        <p14:creationId xmlns:p14="http://schemas.microsoft.com/office/powerpoint/2010/main" val="185793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547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C4CE48-4ED5-4C96-81CC-A5102F9B7544}" type="slidenum">
              <a:rPr lang="ru-RU" altLang="ru-RU"/>
              <a:pPr eaLnBrk="1" hangingPunct="1"/>
              <a:t>22</a:t>
            </a:fld>
            <a:endParaRPr lang="ru-RU" altLang="ru-RU"/>
          </a:p>
        </p:txBody>
      </p:sp>
    </p:spTree>
    <p:extLst>
      <p:ext uri="{BB962C8B-B14F-4D97-AF65-F5344CB8AC3E}">
        <p14:creationId xmlns:p14="http://schemas.microsoft.com/office/powerpoint/2010/main" val="376279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65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35EEFE-629D-486D-B84B-A398785F4528}" type="slidenum">
              <a:rPr lang="ru-RU" altLang="ru-RU"/>
              <a:pPr eaLnBrk="1" hangingPunct="1"/>
              <a:t>23</a:t>
            </a:fld>
            <a:endParaRPr lang="ru-RU" altLang="ru-RU"/>
          </a:p>
        </p:txBody>
      </p:sp>
    </p:spTree>
    <p:extLst>
      <p:ext uri="{BB962C8B-B14F-4D97-AF65-F5344CB8AC3E}">
        <p14:creationId xmlns:p14="http://schemas.microsoft.com/office/powerpoint/2010/main" val="245241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a:ln/>
        </p:spPr>
      </p:sp>
      <p:sp>
        <p:nvSpPr>
          <p:cNvPr id="1095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095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9D9143-BA37-4537-A679-9AEC43DA8DBE}" type="slidenum">
              <a:rPr lang="ru-RU" altLang="ru-RU"/>
              <a:pPr eaLnBrk="1" hangingPunct="1"/>
              <a:t>25</a:t>
            </a:fld>
            <a:endParaRPr lang="ru-RU" altLang="ru-RU"/>
          </a:p>
        </p:txBody>
      </p:sp>
    </p:spTree>
    <p:extLst>
      <p:ext uri="{BB962C8B-B14F-4D97-AF65-F5344CB8AC3E}">
        <p14:creationId xmlns:p14="http://schemas.microsoft.com/office/powerpoint/2010/main" val="85872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a:ln/>
        </p:spPr>
      </p:sp>
      <p:sp>
        <p:nvSpPr>
          <p:cNvPr id="1105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105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3A9163-88DA-48DF-BEC9-EAC437F7B358}" type="slidenum">
              <a:rPr lang="ru-RU" altLang="ru-RU"/>
              <a:pPr eaLnBrk="1" hangingPunct="1"/>
              <a:t>26</a:t>
            </a:fld>
            <a:endParaRPr lang="ru-RU" altLang="ru-RU"/>
          </a:p>
        </p:txBody>
      </p:sp>
    </p:spTree>
    <p:extLst>
      <p:ext uri="{BB962C8B-B14F-4D97-AF65-F5344CB8AC3E}">
        <p14:creationId xmlns:p14="http://schemas.microsoft.com/office/powerpoint/2010/main" val="379366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532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459A56-166D-4390-9A0D-F019B0E8C375}" type="slidenum">
              <a:rPr lang="ru-RU" altLang="ru-RU"/>
              <a:pPr eaLnBrk="1" hangingPunct="1"/>
              <a:t>27</a:t>
            </a:fld>
            <a:endParaRPr lang="ru-RU" altLang="ru-RU"/>
          </a:p>
        </p:txBody>
      </p:sp>
    </p:spTree>
    <p:extLst>
      <p:ext uri="{BB962C8B-B14F-4D97-AF65-F5344CB8AC3E}">
        <p14:creationId xmlns:p14="http://schemas.microsoft.com/office/powerpoint/2010/main" val="393605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t>Автоматическая кластеризация в программах </a:t>
            </a:r>
            <a:r>
              <a:rPr lang="en-US" sz="1200" kern="1200" dirty="0">
                <a:solidFill>
                  <a:schemeClr val="tx1"/>
                </a:solidFill>
                <a:effectLst/>
                <a:latin typeface="+mn-lt"/>
                <a:ea typeface="+mn-ea"/>
                <a:cs typeface="+mn-cs"/>
              </a:rPr>
              <a:t>SPSS</a:t>
            </a:r>
            <a:r>
              <a:rPr lang="ru-R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Statistic</a:t>
            </a: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Statistica</a:t>
            </a:r>
            <a:r>
              <a:rPr lang="ru-RU" sz="1200" kern="1200" dirty="0">
                <a:solidFill>
                  <a:schemeClr val="tx1"/>
                </a:solidFill>
                <a:effectLst/>
                <a:latin typeface="+mn-lt"/>
                <a:ea typeface="+mn-ea"/>
                <a:cs typeface="+mn-cs"/>
              </a:rPr>
              <a:t>. Метод </a:t>
            </a:r>
            <a:r>
              <a:rPr lang="en-US" sz="1200" kern="1200" dirty="0">
                <a:solidFill>
                  <a:schemeClr val="tx1"/>
                </a:solidFill>
                <a:effectLst/>
                <a:latin typeface="+mn-lt"/>
                <a:ea typeface="+mn-ea"/>
                <a:cs typeface="+mn-cs"/>
              </a:rPr>
              <a:t>k</a:t>
            </a:r>
            <a:r>
              <a:rPr lang="ru-RU" sz="1200" kern="1200" dirty="0">
                <a:solidFill>
                  <a:schemeClr val="tx1"/>
                </a:solidFill>
                <a:effectLst/>
                <a:latin typeface="+mn-lt"/>
                <a:ea typeface="+mn-ea"/>
                <a:cs typeface="+mn-cs"/>
              </a:rPr>
              <a:t>-средних, евклидова метрика.</a:t>
            </a:r>
            <a:endParaRPr lang="ru-RU" altLang="ru-RU" dirty="0"/>
          </a:p>
        </p:txBody>
      </p:sp>
      <p:sp>
        <p:nvSpPr>
          <p:cNvPr id="553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7A4762-C801-4D42-BE40-37ED9C1A60D6}" type="slidenum">
              <a:rPr lang="ru-RU" altLang="ru-RU"/>
              <a:pPr eaLnBrk="1" hangingPunct="1"/>
              <a:t>28</a:t>
            </a:fld>
            <a:endParaRPr lang="ru-RU" altLang="ru-RU"/>
          </a:p>
        </p:txBody>
      </p:sp>
    </p:spTree>
    <p:extLst>
      <p:ext uri="{BB962C8B-B14F-4D97-AF65-F5344CB8AC3E}">
        <p14:creationId xmlns:p14="http://schemas.microsoft.com/office/powerpoint/2010/main" val="33885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BBC7D44-585E-4FD2-97F3-FA2A83FD248C}" type="slidenum">
              <a:rPr lang="ru-RU" smtClean="0"/>
              <a:t>30</a:t>
            </a:fld>
            <a:endParaRPr lang="ru-RU"/>
          </a:p>
        </p:txBody>
      </p:sp>
    </p:spTree>
    <p:extLst>
      <p:ext uri="{BB962C8B-B14F-4D97-AF65-F5344CB8AC3E}">
        <p14:creationId xmlns:p14="http://schemas.microsoft.com/office/powerpoint/2010/main" val="409460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921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055A6-AD13-4283-8E69-9B16C72F43B3}" type="slidenum">
              <a:rPr lang="ru-RU" altLang="ru-RU"/>
              <a:pPr eaLnBrk="1" hangingPunct="1"/>
              <a:t>32</a:t>
            </a:fld>
            <a:endParaRPr lang="ru-RU" altLang="ru-RU"/>
          </a:p>
        </p:txBody>
      </p:sp>
    </p:spTree>
    <p:extLst>
      <p:ext uri="{BB962C8B-B14F-4D97-AF65-F5344CB8AC3E}">
        <p14:creationId xmlns:p14="http://schemas.microsoft.com/office/powerpoint/2010/main" val="159496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593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F9AB3D-9CF6-4170-8DB6-E5650D040070}" type="slidenum">
              <a:rPr lang="ru-RU" altLang="ru-RU"/>
              <a:pPr eaLnBrk="1" hangingPunct="1"/>
              <a:t>33</a:t>
            </a:fld>
            <a:endParaRPr lang="ru-RU" altLang="ru-RU"/>
          </a:p>
        </p:txBody>
      </p:sp>
    </p:spTree>
    <p:extLst>
      <p:ext uri="{BB962C8B-B14F-4D97-AF65-F5344CB8AC3E}">
        <p14:creationId xmlns:p14="http://schemas.microsoft.com/office/powerpoint/2010/main" val="11136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6783FA-6337-4D22-8BE4-34E9156C69B9}" type="slidenum">
              <a:rPr lang="ru-RU" altLang="ru-RU" smtClean="0"/>
              <a:pPr eaLnBrk="1" hangingPunct="1"/>
              <a:t>3</a:t>
            </a:fld>
            <a:endParaRPr lang="ru-RU" altLang="ru-RU"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mtClean="0"/>
              <a:t>Закон Ауэрбаха,  который своими исследованиями воскресил Ципф, демонстрирует асимметрию в распределении численности населения по городам. </a:t>
            </a:r>
          </a:p>
          <a:p>
            <a:pPr eaLnBrk="1" hangingPunct="1"/>
            <a:r>
              <a:rPr lang="ru-RU" altLang="ru-RU" smtClean="0"/>
              <a:t>Но, вероятно, самым строго подтверждающимся в том виде, в котором он был в свое время открыт, является закон Лотки. Он касается распределения  научной продуктивности ученых, выражающейся в числе их публикаций. В 1926 году американский математик Альфред Лотка подсчитал число ученых, написавших одну, две и т.д. статьи, приведенные в реферативном журнале по химии за десять лет, и получил распределение, в котором показатель степени равнялся единице. Его результаты получили большой резонанс, вдохновив на подобные исследования других, и очень скоро дело дошло до того, что справедливость закона Лотки можно стало проверять на числе публикаций, посвященных закону Лотки. И, более того, стала вырисовываться почти анекдотичная ситуация, поскольку выяснилось, что распределения такого же характера, т.е. резко асимметричные, описывают, например, умение играть в гольф, результаты сдачи экзаменов по математике и пр. </a:t>
            </a:r>
          </a:p>
          <a:p>
            <a:pPr eaLnBrk="1" hangingPunct="1"/>
            <a:endParaRPr lang="ru-RU" altLang="ru-RU" smtClean="0"/>
          </a:p>
          <a:p>
            <a:pPr eaLnBrk="1" hangingPunct="1"/>
            <a:endParaRPr lang="ru-RU" altLang="ru-RU" smtClean="0"/>
          </a:p>
        </p:txBody>
      </p:sp>
    </p:spTree>
    <p:extLst>
      <p:ext uri="{BB962C8B-B14F-4D97-AF65-F5344CB8AC3E}">
        <p14:creationId xmlns:p14="http://schemas.microsoft.com/office/powerpoint/2010/main" val="260437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604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D7AA37-70C1-4534-895D-A0BCB1775FA7}" type="slidenum">
              <a:rPr lang="ru-RU" altLang="ru-RU"/>
              <a:pPr eaLnBrk="1" hangingPunct="1"/>
              <a:t>34</a:t>
            </a:fld>
            <a:endParaRPr lang="ru-RU" altLang="ru-RU"/>
          </a:p>
        </p:txBody>
      </p:sp>
    </p:spTree>
    <p:extLst>
      <p:ext uri="{BB962C8B-B14F-4D97-AF65-F5344CB8AC3E}">
        <p14:creationId xmlns:p14="http://schemas.microsoft.com/office/powerpoint/2010/main" val="339381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614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8E8316-281F-403C-9675-C5192BA4A792}" type="slidenum">
              <a:rPr lang="ru-RU" altLang="ru-RU"/>
              <a:pPr eaLnBrk="1" hangingPunct="1"/>
              <a:t>36</a:t>
            </a:fld>
            <a:endParaRPr lang="ru-RU" altLang="ru-RU"/>
          </a:p>
        </p:txBody>
      </p:sp>
    </p:spTree>
    <p:extLst>
      <p:ext uri="{BB962C8B-B14F-4D97-AF65-F5344CB8AC3E}">
        <p14:creationId xmlns:p14="http://schemas.microsoft.com/office/powerpoint/2010/main" val="788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624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9D3B8-D643-4676-A778-91629F43BB06}" type="slidenum">
              <a:rPr lang="ru-RU" altLang="ru-RU"/>
              <a:pPr eaLnBrk="1" hangingPunct="1"/>
              <a:t>37</a:t>
            </a:fld>
            <a:endParaRPr lang="ru-RU" altLang="ru-RU"/>
          </a:p>
        </p:txBody>
      </p:sp>
    </p:spTree>
    <p:extLst>
      <p:ext uri="{BB962C8B-B14F-4D97-AF65-F5344CB8AC3E}">
        <p14:creationId xmlns:p14="http://schemas.microsoft.com/office/powerpoint/2010/main" val="292184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634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FFA9CD-F4CB-4612-8CE1-9DE4A7BA31C4}" type="slidenum">
              <a:rPr lang="ru-RU" altLang="ru-RU"/>
              <a:pPr eaLnBrk="1" hangingPunct="1"/>
              <a:t>38</a:t>
            </a:fld>
            <a:endParaRPr lang="ru-RU" altLang="ru-RU"/>
          </a:p>
        </p:txBody>
      </p:sp>
    </p:spTree>
    <p:extLst>
      <p:ext uri="{BB962C8B-B14F-4D97-AF65-F5344CB8AC3E}">
        <p14:creationId xmlns:p14="http://schemas.microsoft.com/office/powerpoint/2010/main" val="118981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cs typeface="Arial" panose="020B0604020202020204" pitchFamily="34" charset="0"/>
            </a:endParaRPr>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7F05D6-179C-41F0-8759-F339CBCB8A4C}" type="slidenum">
              <a:rPr lang="ru-RU" altLang="ru-RU"/>
              <a:pPr eaLnBrk="1" hangingPunct="1"/>
              <a:t>39</a:t>
            </a:fld>
            <a:endParaRPr lang="ru-RU" altLang="ru-RU"/>
          </a:p>
        </p:txBody>
      </p:sp>
    </p:spTree>
    <p:extLst>
      <p:ext uri="{BB962C8B-B14F-4D97-AF65-F5344CB8AC3E}">
        <p14:creationId xmlns:p14="http://schemas.microsoft.com/office/powerpoint/2010/main" val="118552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737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7A9AEB-32D3-4B97-B860-0D30DA54A1C5}" type="slidenum">
              <a:rPr lang="ru-RU" altLang="ru-RU"/>
              <a:pPr eaLnBrk="1" hangingPunct="1"/>
              <a:t>41</a:t>
            </a:fld>
            <a:endParaRPr lang="ru-RU" altLang="ru-RU"/>
          </a:p>
        </p:txBody>
      </p:sp>
    </p:spTree>
    <p:extLst>
      <p:ext uri="{BB962C8B-B14F-4D97-AF65-F5344CB8AC3E}">
        <p14:creationId xmlns:p14="http://schemas.microsoft.com/office/powerpoint/2010/main" val="4226858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55BC07-F388-4E7E-9745-D300C287EAFF}" type="slidenum">
              <a:rPr lang="ru-RU" altLang="ru-RU"/>
              <a:pPr eaLnBrk="1" hangingPunct="1"/>
              <a:t>42</a:t>
            </a:fld>
            <a:endParaRPr lang="ru-RU" altLang="ru-RU"/>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a:p>
            <a:pPr eaLnBrk="1" hangingPunct="1"/>
            <a:r>
              <a:rPr lang="ru-RU" altLang="ru-RU" smtClean="0"/>
              <a:t>Во-первых, в УК РФ относительно малое разнообразие словоформ — поэтому формирование словаря знаков происходит проще по сравнению с художественным текстом. </a:t>
            </a:r>
          </a:p>
          <a:p>
            <a:pPr eaLnBrk="1" hangingPunct="1"/>
            <a:r>
              <a:rPr lang="ru-RU" altLang="ru-RU" smtClean="0"/>
              <a:t>Во-вторых, имеет место специфическая анафорика — многие статьи кодекса содержат ссылки на меры наказаний, сформулированные для похожих составов преступлений — здесь работает описанный в п.1 настоящей статьи принцип наименьших усилий Ципфа.</a:t>
            </a:r>
          </a:p>
          <a:p>
            <a:pPr eaLnBrk="1" hangingPunct="1"/>
            <a:r>
              <a:rPr lang="ru-RU" altLang="ru-RU" smtClean="0"/>
              <a:t>В-третьих, в отличие от опубликованного художественного произведения, кодекс уже после публикации подвергается постоянным изменениям, причём эти изменения могут происходить как в сторону добавления, так и в сторону удаления некоторых частей текста. Таким образом, частота встречаемости наказания может не только расти, но и уменьшаться.</a:t>
            </a:r>
          </a:p>
          <a:p>
            <a:pPr eaLnBrk="1" hangingPunct="1"/>
            <a:endParaRPr lang="ru-RU" altLang="ru-RU" smtClean="0"/>
          </a:p>
          <a:p>
            <a:pPr eaLnBrk="1" hangingPunct="1"/>
            <a:r>
              <a:rPr lang="ru-RU" altLang="ru-RU" smtClean="0"/>
              <a:t>За время действия УК РФ (с 1996 по настоящее время) было принято несколько десятков законов, внёсших в него более 300 поправок. Поэтому для выявления динамики изменений текст УК рассматривался в редакциях 1996 и 2009 годов. По составленным словарям мер наказаний построены ранговые распределения со следующими эмпирическими характеристиками: </a:t>
            </a:r>
          </a:p>
        </p:txBody>
      </p:sp>
    </p:spTree>
    <p:extLst>
      <p:ext uri="{BB962C8B-B14F-4D97-AF65-F5344CB8AC3E}">
        <p14:creationId xmlns:p14="http://schemas.microsoft.com/office/powerpoint/2010/main" val="200441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747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7493A9-7434-436E-8A6F-0B5BED9DCB7F}" type="slidenum">
              <a:rPr lang="ru-RU" altLang="ru-RU"/>
              <a:pPr eaLnBrk="1" hangingPunct="1"/>
              <a:t>43</a:t>
            </a:fld>
            <a:endParaRPr lang="ru-RU" altLang="ru-RU"/>
          </a:p>
        </p:txBody>
      </p:sp>
    </p:spTree>
    <p:extLst>
      <p:ext uri="{BB962C8B-B14F-4D97-AF65-F5344CB8AC3E}">
        <p14:creationId xmlns:p14="http://schemas.microsoft.com/office/powerpoint/2010/main" val="2118664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495FD5-1C3C-4ECD-8289-1267437AAB44}" type="slidenum">
              <a:rPr lang="ru-RU" altLang="ru-RU"/>
              <a:pPr eaLnBrk="1" hangingPunct="1"/>
              <a:t>44</a:t>
            </a:fld>
            <a:endParaRPr lang="ru-RU" altLang="ru-RU"/>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ru-RU" smtClean="0"/>
              <a:t>В соответствии с вышеизложенным подходом была рассмотрена одна глава Особенной части Уголовного Кодекса Российской Федерации (далее УК РФ), касающаяся наказаний за экономические преступления. Для текста этой главы кодекса был составлен словарь наказаний, где в качестве знака подразумевалась мера наказания за отдельные преступления, проведён подсчёт частоты встречаемости каждой меры наказания в тексте кодекса — так был построен частотный словарь наказаний. Этот словарь по структуре ничем не отличается от частотных словарей художественных текстов, успешно подвергавшихся ранговому анализу. </a:t>
            </a:r>
          </a:p>
        </p:txBody>
      </p:sp>
    </p:spTree>
    <p:extLst>
      <p:ext uri="{BB962C8B-B14F-4D97-AF65-F5344CB8AC3E}">
        <p14:creationId xmlns:p14="http://schemas.microsoft.com/office/powerpoint/2010/main" val="276325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Аппроксимация для исходного словаря наказаний (редакция 1996 г.) по методу В.П. Маслова даёт лучшие по сравнению с классическими моделями результаты. Так как величина погрешности при аппроксимации по методу В.П. Маслова для изменённого словаря наказаний (редакция 2009 г.) увеличилась почти вдвое, был сделан вывод о необходимости изменения параметризации для виртуальной частоты встречаемости </a:t>
            </a:r>
          </a:p>
        </p:txBody>
      </p:sp>
    </p:spTree>
    <p:extLst>
      <p:ext uri="{BB962C8B-B14F-4D97-AF65-F5344CB8AC3E}">
        <p14:creationId xmlns:p14="http://schemas.microsoft.com/office/powerpoint/2010/main" val="32988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66F59D-8F3F-443A-8053-CE255A26DC1D}" type="slidenum">
              <a:rPr lang="ru-RU" altLang="ru-RU" smtClean="0"/>
              <a:pPr eaLnBrk="1" hangingPunct="1"/>
              <a:t>8</a:t>
            </a:fld>
            <a:endParaRPr lang="ru-RU" altLang="ru-RU" smtClean="0"/>
          </a:p>
        </p:txBody>
      </p:sp>
      <p:sp>
        <p:nvSpPr>
          <p:cNvPr id="62467" name="Образ слайда 1"/>
          <p:cNvSpPr>
            <a:spLocks noGrp="1" noRot="1" noChangeAspect="1" noTextEdit="1"/>
          </p:cNvSpPr>
          <p:nvPr>
            <p:ph type="sldImg"/>
          </p:nvPr>
        </p:nvSpPr>
        <p:spPr>
          <a:ln/>
        </p:spPr>
      </p:sp>
      <p:sp>
        <p:nvSpPr>
          <p:cNvPr id="62468"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
        <p:nvSpPr>
          <p:cNvPr id="62469" name="Номер слайда 3"/>
          <p:cNvSpPr txBox="1">
            <a:spLocks noGrp="1"/>
          </p:cNvSpPr>
          <p:nvPr/>
        </p:nvSpPr>
        <p:spPr bwMode="auto">
          <a:xfrm>
            <a:off x="3884277" y="8684605"/>
            <a:ext cx="2972121" cy="45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EBC8137-1BA9-4AB8-BBAD-7C12FDBEE707}" type="slidenum">
              <a:rPr lang="ru-RU" altLang="ru-RU" sz="1200"/>
              <a:pPr algn="r" eaLnBrk="1" hangingPunct="1"/>
              <a:t>8</a:t>
            </a:fld>
            <a:endParaRPr lang="ru-RU" altLang="ru-RU" sz="1200"/>
          </a:p>
        </p:txBody>
      </p:sp>
    </p:spTree>
    <p:extLst>
      <p:ext uri="{BB962C8B-B14F-4D97-AF65-F5344CB8AC3E}">
        <p14:creationId xmlns:p14="http://schemas.microsoft.com/office/powerpoint/2010/main" val="922845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На этапе подбора теоретической функции для рангового распределения словаря наказаний последовательно был проведён анализ характеристик вышеперечисленных моделей (от классического распределения Ципфа до модели В.П. Маслова). </a:t>
            </a:r>
          </a:p>
        </p:txBody>
      </p:sp>
    </p:spTree>
    <p:extLst>
      <p:ext uri="{BB962C8B-B14F-4D97-AF65-F5344CB8AC3E}">
        <p14:creationId xmlns:p14="http://schemas.microsoft.com/office/powerpoint/2010/main" val="157736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Воспользовавшись решением задачи об определении оптимальной цены товара длительного пользования, слайд 8, имеем для виртуальной частоты встречаемости наказания: </a:t>
            </a:r>
          </a:p>
          <a:p>
            <a:endParaRPr lang="ru-RU" altLang="ru-RU" smtClean="0"/>
          </a:p>
          <a:p>
            <a:r>
              <a:rPr lang="ru-RU" altLang="ru-RU" smtClean="0"/>
              <a:t>Проведение аналогии правомерно, так как с точки зрения криминологии понятие виртуальной частоты встречаемости преступления связано с ценой преступления, за которой стоит не только реальный вред, причиненный общественным отношениям, но и последствия совершённого преступления в различных сферах жизни человека. </a:t>
            </a:r>
          </a:p>
          <a:p>
            <a:endParaRPr lang="ru-RU" altLang="ru-RU" smtClean="0"/>
          </a:p>
          <a:p>
            <a:r>
              <a:rPr lang="ru-RU" altLang="ru-RU" smtClean="0"/>
              <a:t>Выбор одной из двух результирующих функций зависит от положения точки перегиба экспериментальной кривой. Если она находится в области очень малых частот, либо вне области исследуемых значений, тогда значение параметра </a:t>
            </a:r>
            <a:r>
              <a:rPr lang="ru-RU" altLang="ru-RU" i="1" smtClean="0"/>
              <a:t>D</a:t>
            </a:r>
            <a:r>
              <a:rPr lang="ru-RU" altLang="ru-RU" smtClean="0"/>
              <a:t> &gt; 0 и аппроксимация проводится логарифмической функцией. Если перегиб явно выражен и расположен ближе к средним частотам, что делает кривую </a:t>
            </a:r>
            <a:r>
              <a:rPr lang="en-US" altLang="ru-RU" i="1" smtClean="0"/>
              <a:t>S</a:t>
            </a:r>
            <a:r>
              <a:rPr lang="ru-RU" altLang="ru-RU" smtClean="0"/>
              <a:t>-образной и намного отличающейся от логарифмической, то справедлива вторая формула.</a:t>
            </a:r>
          </a:p>
          <a:p>
            <a:r>
              <a:rPr lang="ru-RU" altLang="ru-RU" smtClean="0"/>
              <a:t>Положение точки перегиба наших экспериментальных данных таково, что значение параметра </a:t>
            </a:r>
            <a:r>
              <a:rPr lang="ru-RU" altLang="ru-RU" i="1" smtClean="0"/>
              <a:t>D</a:t>
            </a:r>
            <a:r>
              <a:rPr lang="ru-RU" altLang="ru-RU" smtClean="0"/>
              <a:t> &lt; 0, поэтому в качестве аппроксимирующей функции выбирается арктангенс: </a:t>
            </a:r>
          </a:p>
        </p:txBody>
      </p:sp>
    </p:spTree>
    <p:extLst>
      <p:ext uri="{BB962C8B-B14F-4D97-AF65-F5344CB8AC3E}">
        <p14:creationId xmlns:p14="http://schemas.microsoft.com/office/powerpoint/2010/main" val="437666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t>Обратимся к анализу модели с криминологической точки зрения. Словарь наказаний 1996 года очень беден: частоты среднего и большого ранга соответствуют тяжёлым наказаниям, связанным с лишением свободы на длительные сроки — их большинство. </a:t>
            </a:r>
          </a:p>
          <a:p>
            <a:r>
              <a:rPr lang="ru-RU" altLang="ru-RU" dirty="0" smtClean="0"/>
              <a:t>С этих позиций можно утверждать, что имеются области словаря наказаний, подлежащие доработке. Объективность математических построений даёт нам право дать следующие рекомендации — чтобы обеспечить эффективность применения УК РФ, необходимо увеличить словарь наказаний. Это можно сделать двумя способами:</a:t>
            </a:r>
          </a:p>
          <a:p>
            <a:r>
              <a:rPr lang="ru-RU" altLang="ru-RU" dirty="0" smtClean="0"/>
              <a:t>увеличить количество знаков на одном уровне — то есть, не нарушая существующее разбиение УК на статьи, добавить новые виды наказаний;</a:t>
            </a:r>
          </a:p>
          <a:p>
            <a:r>
              <a:rPr lang="ru-RU" altLang="ru-RU" dirty="0" smtClean="0"/>
              <a:t>увеличить количество уровней — то есть увеличить количество статей УК за счёт большей детализации составов преступлений.</a:t>
            </a:r>
          </a:p>
          <a:p>
            <a:endParaRPr lang="ru-RU" altLang="ru-RU" dirty="0" smtClean="0"/>
          </a:p>
        </p:txBody>
      </p:sp>
    </p:spTree>
    <p:extLst>
      <p:ext uri="{BB962C8B-B14F-4D97-AF65-F5344CB8AC3E}">
        <p14:creationId xmlns:p14="http://schemas.microsoft.com/office/powerpoint/2010/main" val="2861721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Частотный словарь наказаний для действующей редакции УК РФ 2009 года выглядит уже иначе. Равномерное заполнение области малых и средних частот демонстрирует появление новых знаков в словаре наказаний. </a:t>
            </a:r>
          </a:p>
          <a:p>
            <a:endParaRPr lang="ru-RU" altLang="ru-RU" smtClean="0"/>
          </a:p>
        </p:txBody>
      </p:sp>
    </p:spTree>
    <p:extLst>
      <p:ext uri="{BB962C8B-B14F-4D97-AF65-F5344CB8AC3E}">
        <p14:creationId xmlns:p14="http://schemas.microsoft.com/office/powerpoint/2010/main" val="3042516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cs typeface="Arial" panose="020B0604020202020204" pitchFamily="34" charset="0"/>
            </a:endParaRPr>
          </a:p>
        </p:txBody>
      </p:sp>
      <p:sp>
        <p:nvSpPr>
          <p:cNvPr id="645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BC0A05-4747-4063-A448-8320DE0CD7F0}" type="slidenum">
              <a:rPr lang="ru-RU" altLang="ru-RU"/>
              <a:pPr eaLnBrk="1" hangingPunct="1"/>
              <a:t>58</a:t>
            </a:fld>
            <a:endParaRPr lang="ru-RU" altLang="ru-RU"/>
          </a:p>
        </p:txBody>
      </p:sp>
    </p:spTree>
    <p:extLst>
      <p:ext uri="{BB962C8B-B14F-4D97-AF65-F5344CB8AC3E}">
        <p14:creationId xmlns:p14="http://schemas.microsoft.com/office/powerpoint/2010/main" val="59010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FAD82-1B2B-49B1-8075-588B363536FB}" type="slidenum">
              <a:rPr lang="ru-RU" altLang="ru-RU"/>
              <a:pPr eaLnBrk="1" hangingPunct="1"/>
              <a:t>9</a:t>
            </a:fld>
            <a:endParaRPr lang="ru-RU" altLang="ru-RU"/>
          </a:p>
        </p:txBody>
      </p:sp>
    </p:spTree>
    <p:extLst>
      <p:ext uri="{BB962C8B-B14F-4D97-AF65-F5344CB8AC3E}">
        <p14:creationId xmlns:p14="http://schemas.microsoft.com/office/powerpoint/2010/main" val="128875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FAD82-1B2B-49B1-8075-588B363536FB}" type="slidenum">
              <a:rPr lang="ru-RU" altLang="ru-RU"/>
              <a:pPr eaLnBrk="1" hangingPunct="1"/>
              <a:t>11</a:t>
            </a:fld>
            <a:endParaRPr lang="ru-RU" altLang="ru-RU"/>
          </a:p>
        </p:txBody>
      </p:sp>
    </p:spTree>
    <p:extLst>
      <p:ext uri="{BB962C8B-B14F-4D97-AF65-F5344CB8AC3E}">
        <p14:creationId xmlns:p14="http://schemas.microsoft.com/office/powerpoint/2010/main" val="137436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686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7F5CDC-E826-4250-AC15-70D68073AB9D}" type="slidenum">
              <a:rPr lang="ru-RU" altLang="ru-RU"/>
              <a:pPr eaLnBrk="1" hangingPunct="1"/>
              <a:t>12</a:t>
            </a:fld>
            <a:endParaRPr lang="ru-RU" altLang="ru-RU"/>
          </a:p>
        </p:txBody>
      </p:sp>
    </p:spTree>
    <p:extLst>
      <p:ext uri="{BB962C8B-B14F-4D97-AF65-F5344CB8AC3E}">
        <p14:creationId xmlns:p14="http://schemas.microsoft.com/office/powerpoint/2010/main" val="317262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45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3C5139-9F2A-43A7-9ACA-ED88DFEF5A38}" type="slidenum">
              <a:rPr lang="ru-RU" altLang="ru-RU"/>
              <a:pPr eaLnBrk="1" hangingPunct="1"/>
              <a:t>13</a:t>
            </a:fld>
            <a:endParaRPr lang="ru-RU" altLang="ru-RU"/>
          </a:p>
        </p:txBody>
      </p:sp>
    </p:spTree>
    <p:extLst>
      <p:ext uri="{BB962C8B-B14F-4D97-AF65-F5344CB8AC3E}">
        <p14:creationId xmlns:p14="http://schemas.microsoft.com/office/powerpoint/2010/main" val="273657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24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93131A-B606-45B6-839B-DCCA157D4B44}" type="slidenum">
              <a:rPr lang="ru-RU" altLang="ru-RU"/>
              <a:pPr eaLnBrk="1" hangingPunct="1"/>
              <a:t>19</a:t>
            </a:fld>
            <a:endParaRPr lang="ru-RU" altLang="ru-RU"/>
          </a:p>
        </p:txBody>
      </p:sp>
    </p:spTree>
    <p:extLst>
      <p:ext uri="{BB962C8B-B14F-4D97-AF65-F5344CB8AC3E}">
        <p14:creationId xmlns:p14="http://schemas.microsoft.com/office/powerpoint/2010/main" val="263568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034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952BE5-8582-46A4-B54D-3567B43EA48D}" type="slidenum">
              <a:rPr lang="ru-RU" altLang="ru-RU"/>
              <a:pPr eaLnBrk="1" hangingPunct="1"/>
              <a:t>20</a:t>
            </a:fld>
            <a:endParaRPr lang="ru-RU" altLang="ru-RU"/>
          </a:p>
        </p:txBody>
      </p:sp>
    </p:spTree>
    <p:extLst>
      <p:ext uri="{BB962C8B-B14F-4D97-AF65-F5344CB8AC3E}">
        <p14:creationId xmlns:p14="http://schemas.microsoft.com/office/powerpoint/2010/main" val="195414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287F63B-E0E9-4441-B0C2-C2E33FD3CE9D}"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735222-4078-43E8-9043-869F39DB9C3E}"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CDE46B3-BB39-4772-B352-6BBB6587C1C1}"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E116FA8-D9FB-47DE-A191-D8108E8FBC3D}"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F28671D-4D16-4256-AB7A-BBB7E43097FE}"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01DF00-954D-4A2F-89B0-8C869F400145}" type="slidenum">
              <a:rPr lang="ru-RU" altLang="ru-RU"/>
              <a:pPr>
                <a:defRPr/>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687EB77C-A23C-45CC-A9B8-0AEE2E917D51}"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CCAF92-A90C-4FB9-A017-2EC4F6DBC036}"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E321E4-E412-48CB-A677-AA2E9BD59E2A}"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31B8487-3FEF-448E-81E0-DE719F1D9200}"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8216002-F4F4-4950-BBBC-49FBC0881DE8}"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4DBA11A-D2F9-4C56-B351-123BD44264EB}"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B73FB67-32BB-4555-B265-DE90396B889A}"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290006B-03D6-481C-B53E-CE9B9868A6B7}"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094F8F-2E6B-457E-9DD2-EE0E96608A76}"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419850"/>
            <a:ext cx="2468563"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51A4F27-74B7-4667-9361-F253F5FD0F4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48.wmf"/><Relationship Id="rId12" Type="http://schemas.openxmlformats.org/officeDocument/2006/relationships/image" Target="../media/image5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9.wmf"/><Relationship Id="rId14" Type="http://schemas.openxmlformats.org/officeDocument/2006/relationships/image" Target="../media/image5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51.wmf"/><Relationship Id="rId12" Type="http://schemas.openxmlformats.org/officeDocument/2006/relationships/image" Target="../media/image56.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55.wmf"/><Relationship Id="rId5" Type="http://schemas.openxmlformats.org/officeDocument/2006/relationships/image" Target="../media/image53.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54.wmf"/></Relationships>
</file>

<file path=ppt/slides/_rels/slide14.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3.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61.wmf"/><Relationship Id="rId2" Type="http://schemas.openxmlformats.org/officeDocument/2006/relationships/slideLayout" Target="../slideLayouts/slideLayout7.xml"/><Relationship Id="rId16" Type="http://schemas.openxmlformats.org/officeDocument/2006/relationships/image" Target="../media/image64.emf"/><Relationship Id="rId1" Type="http://schemas.openxmlformats.org/officeDocument/2006/relationships/vmlDrawing" Target="../drawings/vmlDrawing5.vml"/><Relationship Id="rId6" Type="http://schemas.openxmlformats.org/officeDocument/2006/relationships/image" Target="../media/image58.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62.wmf"/><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7.bin"/><Relationship Id="rId1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16.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9.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10" Type="http://schemas.openxmlformats.org/officeDocument/2006/relationships/image" Target="../media/image5.jpg"/><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64.emf"/><Relationship Id="rId7"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101.wmf"/><Relationship Id="rId4" Type="http://schemas.openxmlformats.org/officeDocument/2006/relationships/oleObject" Target="../embeddings/oleObject25.bin"/><Relationship Id="rId9" Type="http://schemas.openxmlformats.org/officeDocument/2006/relationships/image" Target="../media/image103.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8.e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09.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3.wmf"/><Relationship Id="rId5" Type="http://schemas.openxmlformats.org/officeDocument/2006/relationships/oleObject" Target="../embeddings/oleObject31.bin"/><Relationship Id="rId4" Type="http://schemas.openxmlformats.org/officeDocument/2006/relationships/image" Target="../media/image11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5.wmf"/><Relationship Id="rId5" Type="http://schemas.openxmlformats.org/officeDocument/2006/relationships/oleObject" Target="../embeddings/oleObject33.bin"/><Relationship Id="rId4" Type="http://schemas.openxmlformats.org/officeDocument/2006/relationships/image" Target="../media/image114.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17.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image" Target="../media/image116.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122.wmf"/><Relationship Id="rId3" Type="http://schemas.openxmlformats.org/officeDocument/2006/relationships/notesSlide" Target="../notesSlides/notesSlide30.xml"/><Relationship Id="rId7" Type="http://schemas.openxmlformats.org/officeDocument/2006/relationships/image" Target="../media/image119.w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7.bin"/><Relationship Id="rId11" Type="http://schemas.openxmlformats.org/officeDocument/2006/relationships/image" Target="../media/image121.wmf"/><Relationship Id="rId5" Type="http://schemas.openxmlformats.org/officeDocument/2006/relationships/image" Target="../media/image118.wmf"/><Relationship Id="rId15" Type="http://schemas.openxmlformats.org/officeDocument/2006/relationships/image" Target="../media/image123.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120.wmf"/><Relationship Id="rId1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62.wmf"/><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27.wmf"/><Relationship Id="rId5" Type="http://schemas.openxmlformats.org/officeDocument/2006/relationships/oleObject" Target="../embeddings/oleObject45.bin"/><Relationship Id="rId4" Type="http://schemas.openxmlformats.org/officeDocument/2006/relationships/image" Target="../media/image126.wmf"/></Relationships>
</file>

<file path=ppt/slides/_rels/slide5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30.emf"/><Relationship Id="rId5" Type="http://schemas.openxmlformats.org/officeDocument/2006/relationships/oleObject" Target="../embeddings/oleObject47.bin"/><Relationship Id="rId4" Type="http://schemas.openxmlformats.org/officeDocument/2006/relationships/image" Target="../media/image129.wmf"/></Relationships>
</file>

<file path=ppt/slides/_rels/slide5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5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5" Type="http://schemas.openxmlformats.org/officeDocument/2006/relationships/image" Target="../media/image136.emf"/><Relationship Id="rId4" Type="http://schemas.openxmlformats.org/officeDocument/2006/relationships/image" Target="../media/image135.emf"/></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g"/><Relationship Id="rId7" Type="http://schemas.openxmlformats.org/officeDocument/2006/relationships/hyperlink" Target="https://ru.wikipedia.org/wiki/%D0%97%D0%B5%D0%BC%D0%BB%D0%B5%D1%82%D1%80%D1%8F%D1%81%D0%B5%D0%BD%D0%B8%D0%B5" TargetMode="Externa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hyperlink" Target="https://ru.wikipedia.org/wiki/%D0%9C%D0%B0%D0%B3%D0%BD%D0%B8%D1%82%D1%83%D0%B4%D0%B0_%D0%B7%D0%B5%D0%BC%D0%BB%D0%B5%D1%82%D1%80%D1%8F%D1%81%D0%B5%D0%BD%D0%B8%D1%8F" TargetMode="External"/><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6.png"/></Relationships>
</file>

<file path=ppt/slides/_rels/slide6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 Id="rId4" Type="http://schemas.openxmlformats.org/officeDocument/2006/relationships/image" Target="../media/image139.emf"/></Relationships>
</file>

<file path=ppt/slides/_rels/slide6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5" Type="http://schemas.openxmlformats.org/officeDocument/2006/relationships/image" Target="../media/image143.emf"/><Relationship Id="rId4" Type="http://schemas.openxmlformats.org/officeDocument/2006/relationships/image" Target="../media/image142.emf"/></Relationships>
</file>

<file path=ppt/slides/_rels/slide62.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slideLayout" Target="../slideLayouts/slideLayout7.xml"/><Relationship Id="rId5" Type="http://schemas.openxmlformats.org/officeDocument/2006/relationships/image" Target="../media/image147.emf"/><Relationship Id="rId4" Type="http://schemas.openxmlformats.org/officeDocument/2006/relationships/image" Target="../media/image146.emf"/></Relationships>
</file>

<file path=ppt/slides/_rels/slide6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159.emf"/><Relationship Id="rId3" Type="http://schemas.openxmlformats.org/officeDocument/2006/relationships/image" Target="../media/image154.emf"/><Relationship Id="rId7" Type="http://schemas.openxmlformats.org/officeDocument/2006/relationships/image" Target="../media/image158.emf"/><Relationship Id="rId2" Type="http://schemas.openxmlformats.org/officeDocument/2006/relationships/image" Target="../media/image153.emf"/><Relationship Id="rId1" Type="http://schemas.openxmlformats.org/officeDocument/2006/relationships/slideLayout" Target="../slideLayouts/slideLayout7.xml"/><Relationship Id="rId6" Type="http://schemas.openxmlformats.org/officeDocument/2006/relationships/image" Target="../media/image157.emf"/><Relationship Id="rId5" Type="http://schemas.openxmlformats.org/officeDocument/2006/relationships/image" Target="../media/image156.emf"/><Relationship Id="rId4" Type="http://schemas.openxmlformats.org/officeDocument/2006/relationships/image" Target="../media/image155.emf"/></Relationships>
</file>

<file path=ppt/slides/_rels/slide68.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jpeg"/><Relationship Id="rId7"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slides/_rels/slide9.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jpg"/><Relationship Id="rId7"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jpg"/><Relationship Id="rId9"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8411" y="1101450"/>
            <a:ext cx="8915400" cy="3384376"/>
          </a:xfrm>
        </p:spPr>
        <p:txBody>
          <a:bodyPr anchor="ctr"/>
          <a:lstStyle/>
          <a:p>
            <a:r>
              <a:rPr lang="ru-RU" sz="3600" b="1" dirty="0">
                <a:solidFill>
                  <a:srgbClr val="000099"/>
                </a:solidFill>
              </a:rPr>
              <a:t>Подход В.П. Маслова для анализа ранговых распределений</a:t>
            </a:r>
            <a:r>
              <a:rPr lang="ru-RU" sz="3600" dirty="0">
                <a:solidFill>
                  <a:srgbClr val="000099"/>
                </a:solidFill>
              </a:rPr>
              <a:t/>
            </a:r>
            <a:br>
              <a:rPr lang="ru-RU" sz="3600" dirty="0">
                <a:solidFill>
                  <a:srgbClr val="000099"/>
                </a:solidFill>
              </a:rPr>
            </a:br>
            <a:r>
              <a:rPr lang="ru-RU" sz="3600" kern="1200" dirty="0">
                <a:solidFill>
                  <a:srgbClr val="000099"/>
                </a:solidFill>
                <a:latin typeface="Arial" charset="0"/>
                <a:ea typeface="+mn-ea"/>
                <a:cs typeface="+mn-cs"/>
              </a:rPr>
              <a:t/>
            </a:r>
            <a:br>
              <a:rPr lang="ru-RU" sz="3600" kern="1200" dirty="0">
                <a:solidFill>
                  <a:srgbClr val="000099"/>
                </a:solidFill>
                <a:latin typeface="Arial" charset="0"/>
                <a:ea typeface="+mn-ea"/>
                <a:cs typeface="+mn-cs"/>
              </a:rPr>
            </a:br>
            <a:r>
              <a:rPr lang="ru-RU" sz="3600" b="1" dirty="0" err="1">
                <a:solidFill>
                  <a:srgbClr val="C00000"/>
                </a:solidFill>
              </a:rPr>
              <a:t>Гузев</a:t>
            </a:r>
            <a:r>
              <a:rPr lang="ru-RU" sz="3600" b="1" dirty="0">
                <a:solidFill>
                  <a:srgbClr val="C00000"/>
                </a:solidFill>
              </a:rPr>
              <a:t> </a:t>
            </a:r>
            <a:r>
              <a:rPr lang="ru-RU" sz="3600" b="1" dirty="0" smtClean="0">
                <a:solidFill>
                  <a:srgbClr val="C00000"/>
                </a:solidFill>
              </a:rPr>
              <a:t>М.А.</a:t>
            </a:r>
            <a:endParaRPr lang="zh-CN" altLang="en-US" sz="3600" b="1" dirty="0" smtClean="0">
              <a:solidFill>
                <a:srgbClr val="C00000"/>
              </a:solidFill>
              <a:ea typeface="楷体_GB2312"/>
              <a:cs typeface="楷体_GB2312"/>
            </a:endParaRPr>
          </a:p>
        </p:txBody>
      </p:sp>
      <p:sp>
        <p:nvSpPr>
          <p:cNvPr id="3075" name="Rectangle 3"/>
          <p:cNvSpPr>
            <a:spLocks noGrp="1" noChangeArrowheads="1"/>
          </p:cNvSpPr>
          <p:nvPr>
            <p:ph type="subTitle" idx="1"/>
          </p:nvPr>
        </p:nvSpPr>
        <p:spPr>
          <a:xfrm>
            <a:off x="395536" y="4797152"/>
            <a:ext cx="8382000" cy="1152128"/>
          </a:xfrm>
        </p:spPr>
        <p:txBody>
          <a:bodyPr/>
          <a:lstStyle/>
          <a:p>
            <a:pPr eaLnBrk="1" hangingPunct="1">
              <a:lnSpc>
                <a:spcPct val="80000"/>
              </a:lnSpc>
            </a:pPr>
            <a:r>
              <a:rPr lang="ru-RU" altLang="ru-RU" sz="2400" kern="1200" dirty="0" smtClean="0">
                <a:solidFill>
                  <a:srgbClr val="002060"/>
                </a:solidFill>
                <a:latin typeface="Arial" charset="0"/>
              </a:rPr>
              <a:t>Институт </a:t>
            </a:r>
            <a:r>
              <a:rPr lang="ru-RU" altLang="ru-RU" sz="2400" kern="1200" dirty="0">
                <a:solidFill>
                  <a:srgbClr val="002060"/>
                </a:solidFill>
                <a:latin typeface="Arial" charset="0"/>
              </a:rPr>
              <a:t>прикладной математики Дальневосточного отделения РАН</a:t>
            </a:r>
            <a:r>
              <a:rPr lang="en-US" altLang="ru-RU" sz="2400" kern="1200" dirty="0" smtClean="0">
                <a:solidFill>
                  <a:srgbClr val="002060"/>
                </a:solidFill>
                <a:latin typeface="Arial" charset="0"/>
              </a:rPr>
              <a:t>,</a:t>
            </a:r>
            <a:r>
              <a:rPr lang="ru-RU" altLang="ru-RU" sz="2400" kern="1200" dirty="0" smtClean="0">
                <a:solidFill>
                  <a:srgbClr val="002060"/>
                </a:solidFill>
                <a:latin typeface="Arial" charset="0"/>
              </a:rPr>
              <a:t/>
            </a:r>
            <a:br>
              <a:rPr lang="ru-RU" altLang="ru-RU" sz="2400" kern="1200" dirty="0" smtClean="0">
                <a:solidFill>
                  <a:srgbClr val="002060"/>
                </a:solidFill>
                <a:latin typeface="Arial" charset="0"/>
              </a:rPr>
            </a:br>
            <a:r>
              <a:rPr lang="ru-RU" altLang="ru-RU" sz="2400" kern="1200" dirty="0" smtClean="0">
                <a:solidFill>
                  <a:srgbClr val="002060"/>
                </a:solidFill>
                <a:latin typeface="Arial" charset="0"/>
              </a:rPr>
              <a:t>Владивосток</a:t>
            </a:r>
            <a:r>
              <a:rPr lang="en-US" altLang="ru-RU" sz="2400" kern="1200" dirty="0">
                <a:solidFill>
                  <a:srgbClr val="002060"/>
                </a:solidFill>
                <a:latin typeface="Arial" charset="0"/>
              </a:rPr>
              <a:t>, </a:t>
            </a:r>
            <a:r>
              <a:rPr lang="ru-RU" altLang="ru-RU" sz="2400" kern="1200" dirty="0" smtClean="0">
                <a:solidFill>
                  <a:srgbClr val="002060"/>
                </a:solidFill>
                <a:latin typeface="Arial" charset="0"/>
              </a:rPr>
              <a:t>Россия</a:t>
            </a:r>
            <a:endParaRPr lang="zh-CN" altLang="en-US" sz="2400" kern="1200" dirty="0">
              <a:solidFill>
                <a:srgbClr val="002060"/>
              </a:solidFill>
              <a:latin typeface="Arial" charset="0"/>
            </a:endParaRPr>
          </a:p>
        </p:txBody>
      </p:sp>
      <p:sp>
        <p:nvSpPr>
          <p:cNvPr id="3076" name="灯片编号占位符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fld id="{3ADB35AD-8805-4124-B747-DCFFED11A53A}" type="slidenum">
              <a:rPr lang="en-US" altLang="zh-CN" sz="1400" smtClean="0"/>
              <a:pPr>
                <a:spcBef>
                  <a:spcPct val="0"/>
                </a:spcBef>
                <a:buFontTx/>
                <a:buNone/>
              </a:pPr>
              <a:t>1</a:t>
            </a:fld>
            <a:endParaRPr lang="en-US" altLang="zh-CN" sz="1400" smtClean="0"/>
          </a:p>
        </p:txBody>
      </p:sp>
      <p:sp>
        <p:nvSpPr>
          <p:cNvPr id="2" name="Прямоугольник 1"/>
          <p:cNvSpPr/>
          <p:nvPr/>
        </p:nvSpPr>
        <p:spPr>
          <a:xfrm>
            <a:off x="1619672" y="212461"/>
            <a:ext cx="5666615" cy="646331"/>
          </a:xfrm>
          <a:prstGeom prst="rect">
            <a:avLst/>
          </a:prstGeom>
        </p:spPr>
        <p:txBody>
          <a:bodyPr wrap="square">
            <a:spAutoFit/>
          </a:bodyPr>
          <a:lstStyle/>
          <a:p>
            <a:pPr algn="ctr"/>
            <a:r>
              <a:rPr lang="ru-RU" b="1" dirty="0">
                <a:solidFill>
                  <a:srgbClr val="FF0000"/>
                </a:solidFill>
              </a:rPr>
              <a:t>Томск, Россия</a:t>
            </a:r>
            <a:r>
              <a:rPr lang="en-US" b="1" dirty="0">
                <a:solidFill>
                  <a:srgbClr val="FF0000"/>
                </a:solidFill>
              </a:rPr>
              <a:t>,</a:t>
            </a:r>
            <a:r>
              <a:rPr lang="ru-RU" b="1" dirty="0">
                <a:solidFill>
                  <a:srgbClr val="FF0000"/>
                </a:solidFill>
              </a:rPr>
              <a:t>9-12 декабря 2020 года</a:t>
            </a:r>
          </a:p>
          <a:p>
            <a:pPr algn="ctr"/>
            <a:r>
              <a:rPr lang="ru-RU" b="1" dirty="0">
                <a:solidFill>
                  <a:srgbClr val="FF0000"/>
                </a:solidFill>
              </a:rPr>
              <a:t>«Декабрьские чтения в Томске</a:t>
            </a:r>
            <a:r>
              <a:rPr lang="ru-RU" b="1" dirty="0" smtClean="0">
                <a:solidFill>
                  <a:srgbClr val="FF0000"/>
                </a:solidFill>
              </a:rPr>
              <a:t>»</a:t>
            </a:r>
            <a:endParaRPr lang="ru-RU" b="1" dirty="0">
              <a:solidFill>
                <a:srgbClr val="FF0000"/>
              </a:solidFill>
            </a:endParaRPr>
          </a:p>
        </p:txBody>
      </p:sp>
    </p:spTree>
    <p:extLst>
      <p:ext uri="{BB962C8B-B14F-4D97-AF65-F5344CB8AC3E}">
        <p14:creationId xmlns:p14="http://schemas.microsoft.com/office/powerpoint/2010/main" val="483356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10</a:t>
            </a:fld>
            <a:endParaRPr lang="ru-RU" altLang="ru-RU"/>
          </a:p>
        </p:txBody>
      </p:sp>
      <p:sp>
        <p:nvSpPr>
          <p:cNvPr id="3" name="Прямоугольник 2"/>
          <p:cNvSpPr/>
          <p:nvPr/>
        </p:nvSpPr>
        <p:spPr>
          <a:xfrm>
            <a:off x="1907704" y="1844824"/>
            <a:ext cx="5540748" cy="2308324"/>
          </a:xfrm>
          <a:prstGeom prst="rect">
            <a:avLst/>
          </a:prstGeom>
        </p:spPr>
        <p:txBody>
          <a:bodyPr wrap="none">
            <a:spAutoFit/>
          </a:bodyPr>
          <a:lstStyle/>
          <a:p>
            <a:pPr algn="ctr">
              <a:lnSpc>
                <a:spcPct val="150000"/>
              </a:lnSpc>
            </a:pPr>
            <a:r>
              <a:rPr lang="ru-RU" sz="3200" b="1" dirty="0" smtClean="0">
                <a:solidFill>
                  <a:srgbClr val="FF0000"/>
                </a:solidFill>
                <a:ea typeface="Calibri" panose="020F0502020204030204" pitchFamily="34" charset="0"/>
              </a:rPr>
              <a:t>Конструктивный </a:t>
            </a:r>
            <a:r>
              <a:rPr lang="ru-RU" sz="3200" b="1" dirty="0" smtClean="0">
                <a:solidFill>
                  <a:srgbClr val="FF0000"/>
                </a:solidFill>
                <a:latin typeface="+mn-lt"/>
              </a:rPr>
              <a:t>рецепт </a:t>
            </a:r>
          </a:p>
          <a:p>
            <a:pPr algn="ctr">
              <a:lnSpc>
                <a:spcPct val="150000"/>
              </a:lnSpc>
            </a:pPr>
            <a:r>
              <a:rPr lang="ru-RU" sz="3200" b="1" dirty="0" smtClean="0">
                <a:solidFill>
                  <a:srgbClr val="FF0000"/>
                </a:solidFill>
                <a:latin typeface="+mn-lt"/>
                <a:ea typeface="Calibri" panose="020F0502020204030204" pitchFamily="34" charset="0"/>
              </a:rPr>
              <a:t>построения </a:t>
            </a:r>
          </a:p>
          <a:p>
            <a:pPr algn="ctr">
              <a:lnSpc>
                <a:spcPct val="150000"/>
              </a:lnSpc>
            </a:pPr>
            <a:r>
              <a:rPr lang="ru-RU" sz="3200" b="1" dirty="0" smtClean="0">
                <a:solidFill>
                  <a:srgbClr val="FF0000"/>
                </a:solidFill>
                <a:latin typeface="+mn-lt"/>
                <a:ea typeface="Calibri" panose="020F0502020204030204" pitchFamily="34" charset="0"/>
              </a:rPr>
              <a:t> ранговых распределений</a:t>
            </a:r>
            <a:endParaRPr lang="ru-RU" sz="3200" b="1" dirty="0">
              <a:solidFill>
                <a:srgbClr val="FF0000"/>
              </a:solidFill>
              <a:latin typeface="+mn-lt"/>
            </a:endParaRPr>
          </a:p>
        </p:txBody>
      </p:sp>
    </p:spTree>
    <p:extLst>
      <p:ext uri="{BB962C8B-B14F-4D97-AF65-F5344CB8AC3E}">
        <p14:creationId xmlns:p14="http://schemas.microsoft.com/office/powerpoint/2010/main" val="53998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F8E88B-30E8-4CEC-943B-EF7FCE39841D}" type="slidenum">
              <a:rPr lang="ru-RU" altLang="ru-RU"/>
              <a:pPr eaLnBrk="1" hangingPunct="1"/>
              <a:t>11</a:t>
            </a:fld>
            <a:endParaRPr lang="ru-RU" altLang="ru-RU"/>
          </a:p>
        </p:txBody>
      </p:sp>
      <p:sp>
        <p:nvSpPr>
          <p:cNvPr id="9219" name="Text Box 11"/>
          <p:cNvSpPr txBox="1">
            <a:spLocks noChangeArrowheads="1"/>
          </p:cNvSpPr>
          <p:nvPr/>
        </p:nvSpPr>
        <p:spPr bwMode="auto">
          <a:xfrm>
            <a:off x="2555776" y="176420"/>
            <a:ext cx="5328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smtClean="0">
                <a:solidFill>
                  <a:srgbClr val="FF0000"/>
                </a:solidFill>
              </a:rPr>
              <a:t>В.П</a:t>
            </a:r>
            <a:r>
              <a:rPr lang="ru-RU" altLang="ru-RU" sz="2400" b="1" dirty="0">
                <a:solidFill>
                  <a:srgbClr val="FF0000"/>
                </a:solidFill>
              </a:rPr>
              <a:t>. </a:t>
            </a:r>
            <a:r>
              <a:rPr lang="ru-RU" altLang="ru-RU" sz="2400" b="1" dirty="0" smtClean="0">
                <a:solidFill>
                  <a:srgbClr val="FF0000"/>
                </a:solidFill>
              </a:rPr>
              <a:t>Маслов</a:t>
            </a:r>
            <a:endParaRPr lang="ru-RU" altLang="ru-RU" sz="2400" b="1" dirty="0">
              <a:solidFill>
                <a:srgbClr val="FF0000"/>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04" y="794121"/>
            <a:ext cx="1961944" cy="2615925"/>
          </a:xfrm>
          <a:prstGeom prst="rect">
            <a:avLst/>
          </a:prstGeom>
        </p:spPr>
      </p:pic>
      <p:pic>
        <p:nvPicPr>
          <p:cNvPr id="4" name="Рисунок 3"/>
          <p:cNvPicPr>
            <a:picLocks noChangeAspect="1"/>
          </p:cNvPicPr>
          <p:nvPr/>
        </p:nvPicPr>
        <p:blipFill>
          <a:blip r:embed="rId4"/>
          <a:stretch>
            <a:fillRect/>
          </a:stretch>
        </p:blipFill>
        <p:spPr>
          <a:xfrm>
            <a:off x="2424719" y="794121"/>
            <a:ext cx="6301002" cy="2652891"/>
          </a:xfrm>
          <a:prstGeom prst="rect">
            <a:avLst/>
          </a:prstGeom>
        </p:spPr>
      </p:pic>
      <p:pic>
        <p:nvPicPr>
          <p:cNvPr id="13" name="Рисунок 12"/>
          <p:cNvPicPr>
            <a:picLocks noChangeAspect="1"/>
          </p:cNvPicPr>
          <p:nvPr/>
        </p:nvPicPr>
        <p:blipFill>
          <a:blip r:embed="rId5"/>
          <a:stretch>
            <a:fillRect/>
          </a:stretch>
        </p:blipFill>
        <p:spPr>
          <a:xfrm>
            <a:off x="6611171" y="3522662"/>
            <a:ext cx="2114550" cy="3048000"/>
          </a:xfrm>
          <a:prstGeom prst="rect">
            <a:avLst/>
          </a:prstGeom>
        </p:spPr>
      </p:pic>
      <p:pic>
        <p:nvPicPr>
          <p:cNvPr id="2" name="Рисунок 1"/>
          <p:cNvPicPr>
            <a:picLocks noChangeAspect="1"/>
          </p:cNvPicPr>
          <p:nvPr/>
        </p:nvPicPr>
        <p:blipFill>
          <a:blip r:embed="rId6"/>
          <a:stretch>
            <a:fillRect/>
          </a:stretch>
        </p:blipFill>
        <p:spPr>
          <a:xfrm>
            <a:off x="345896" y="3803377"/>
            <a:ext cx="5969233" cy="2486569"/>
          </a:xfrm>
          <a:prstGeom prst="rect">
            <a:avLst/>
          </a:prstGeom>
        </p:spPr>
      </p:pic>
    </p:spTree>
    <p:extLst>
      <p:ext uri="{BB962C8B-B14F-4D97-AF65-F5344CB8AC3E}">
        <p14:creationId xmlns:p14="http://schemas.microsoft.com/office/powerpoint/2010/main" val="394894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6B5CF8-71D4-4B02-A8AD-CE933F037A57}" type="slidenum">
              <a:rPr lang="ru-RU" altLang="ru-RU"/>
              <a:pPr eaLnBrk="1" hangingPunct="1"/>
              <a:t>12</a:t>
            </a:fld>
            <a:endParaRPr lang="ru-RU" altLang="ru-RU"/>
          </a:p>
        </p:txBody>
      </p:sp>
      <p:graphicFrame>
        <p:nvGraphicFramePr>
          <p:cNvPr id="4098" name="Object 4"/>
          <p:cNvGraphicFramePr>
            <a:graphicFrameLocks noGrp="1" noChangeAspect="1"/>
          </p:cNvGraphicFramePr>
          <p:nvPr>
            <p:ph sz="half" idx="2"/>
            <p:extLst>
              <p:ext uri="{D42A27DB-BD31-4B8C-83A1-F6EECF244321}">
                <p14:modId xmlns:p14="http://schemas.microsoft.com/office/powerpoint/2010/main" val="4174955692"/>
              </p:ext>
            </p:extLst>
          </p:nvPr>
        </p:nvGraphicFramePr>
        <p:xfrm>
          <a:off x="542925" y="764704"/>
          <a:ext cx="1397000" cy="661987"/>
        </p:xfrm>
        <a:graphic>
          <a:graphicData uri="http://schemas.openxmlformats.org/presentationml/2006/ole">
            <mc:AlternateContent xmlns:mc="http://schemas.openxmlformats.org/markup-compatibility/2006">
              <mc:Choice xmlns:v="urn:schemas-microsoft-com:vml" Requires="v">
                <p:oleObj spid="_x0000_s74083" name="Equation" r:id="rId4" imgW="482400" imgH="228600" progId="Equation.DSMT4">
                  <p:embed/>
                </p:oleObj>
              </mc:Choice>
              <mc:Fallback>
                <p:oleObj name="Equation" r:id="rId4" imgW="482400" imgH="228600" progId="Equation.DSMT4">
                  <p:embed/>
                  <p:pic>
                    <p:nvPicPr>
                      <p:cNvPr id="0" name=""/>
                      <p:cNvPicPr>
                        <a:picLocks noChangeAspect="1" noChangeArrowheads="1"/>
                      </p:cNvPicPr>
                      <p:nvPr/>
                    </p:nvPicPr>
                    <p:blipFill>
                      <a:blip r:embed="rId5"/>
                      <a:srcRect/>
                      <a:stretch>
                        <a:fillRect/>
                      </a:stretch>
                    </p:blipFill>
                    <p:spPr bwMode="auto">
                      <a:xfrm>
                        <a:off x="542925" y="764704"/>
                        <a:ext cx="1397000" cy="661987"/>
                      </a:xfrm>
                      <a:prstGeom prst="rect">
                        <a:avLst/>
                      </a:prstGeom>
                    </p:spPr>
                  </p:pic>
                </p:oleObj>
              </mc:Fallback>
            </mc:AlternateContent>
          </a:graphicData>
        </a:graphic>
      </p:graphicFrame>
      <p:sp>
        <p:nvSpPr>
          <p:cNvPr id="4103" name="Text Box 11"/>
          <p:cNvSpPr txBox="1">
            <a:spLocks noChangeArrowheads="1"/>
          </p:cNvSpPr>
          <p:nvPr/>
        </p:nvSpPr>
        <p:spPr bwMode="auto">
          <a:xfrm>
            <a:off x="395288" y="260350"/>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sz="2400"/>
          </a:p>
        </p:txBody>
      </p:sp>
      <p:sp>
        <p:nvSpPr>
          <p:cNvPr id="4104" name="Rectangle 12"/>
          <p:cNvSpPr>
            <a:spLocks noChangeArrowheads="1"/>
          </p:cNvSpPr>
          <p:nvPr/>
        </p:nvSpPr>
        <p:spPr bwMode="auto">
          <a:xfrm>
            <a:off x="2000250" y="764704"/>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30000"/>
              </a:spcBef>
            </a:pPr>
            <a:r>
              <a:rPr lang="ru-RU" altLang="ru-RU" sz="2400" dirty="0">
                <a:solidFill>
                  <a:srgbClr val="000099"/>
                </a:solidFill>
              </a:rPr>
              <a:t>Упорядоченный набор значений случайной </a:t>
            </a:r>
            <a:r>
              <a:rPr lang="ru-RU" altLang="ru-RU" sz="2400" dirty="0" smtClean="0">
                <a:solidFill>
                  <a:srgbClr val="000099"/>
                </a:solidFill>
              </a:rPr>
              <a:t>величины</a:t>
            </a:r>
            <a:endParaRPr lang="ru-RU" altLang="ru-RU" sz="2400" dirty="0">
              <a:solidFill>
                <a:srgbClr val="000099"/>
              </a:solidFill>
            </a:endParaRPr>
          </a:p>
        </p:txBody>
      </p:sp>
      <p:sp>
        <p:nvSpPr>
          <p:cNvPr id="4105" name="Text Box 25"/>
          <p:cNvSpPr txBox="1">
            <a:spLocks noChangeArrowheads="1"/>
          </p:cNvSpPr>
          <p:nvPr/>
        </p:nvSpPr>
        <p:spPr bwMode="auto">
          <a:xfrm>
            <a:off x="857250" y="188640"/>
            <a:ext cx="7508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dirty="0" err="1" smtClean="0">
                <a:solidFill>
                  <a:srgbClr val="FF0000"/>
                </a:solidFill>
              </a:rPr>
              <a:t>Коммулятивная</a:t>
            </a:r>
            <a:r>
              <a:rPr lang="ru-RU" altLang="ru-RU" sz="2800" b="1" dirty="0" smtClean="0">
                <a:solidFill>
                  <a:srgbClr val="FF0000"/>
                </a:solidFill>
              </a:rPr>
              <a:t> </a:t>
            </a:r>
            <a:r>
              <a:rPr lang="ru-RU" altLang="ru-RU" sz="2800" b="1" dirty="0">
                <a:solidFill>
                  <a:srgbClr val="FF0000"/>
                </a:solidFill>
              </a:rPr>
              <a:t>вероятность</a:t>
            </a:r>
          </a:p>
        </p:txBody>
      </p:sp>
      <p:graphicFrame>
        <p:nvGraphicFramePr>
          <p:cNvPr id="4099" name="Object 4"/>
          <p:cNvGraphicFramePr>
            <a:graphicFrameLocks noChangeAspect="1"/>
          </p:cNvGraphicFramePr>
          <p:nvPr>
            <p:extLst>
              <p:ext uri="{D42A27DB-BD31-4B8C-83A1-F6EECF244321}">
                <p14:modId xmlns:p14="http://schemas.microsoft.com/office/powerpoint/2010/main" val="1774882355"/>
              </p:ext>
            </p:extLst>
          </p:nvPr>
        </p:nvGraphicFramePr>
        <p:xfrm>
          <a:off x="857250" y="1513260"/>
          <a:ext cx="453375" cy="680643"/>
        </p:xfrm>
        <a:graphic>
          <a:graphicData uri="http://schemas.openxmlformats.org/presentationml/2006/ole">
            <mc:AlternateContent xmlns:mc="http://schemas.openxmlformats.org/markup-compatibility/2006">
              <mc:Choice xmlns:v="urn:schemas-microsoft-com:vml" Requires="v">
                <p:oleObj spid="_x0000_s74084" name="Формула" r:id="rId6" imgW="152280" imgH="228600" progId="Equation.3">
                  <p:embed/>
                </p:oleObj>
              </mc:Choice>
              <mc:Fallback>
                <p:oleObj name="Формула" r:id="rId6" imgW="1522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1513260"/>
                        <a:ext cx="453375" cy="680643"/>
                      </a:xfrm>
                      <a:prstGeom prst="rect">
                        <a:avLst/>
                      </a:prstGeom>
                      <a:noFill/>
                      <a:extLst/>
                    </p:spPr>
                  </p:pic>
                </p:oleObj>
              </mc:Fallback>
            </mc:AlternateContent>
          </a:graphicData>
        </a:graphic>
      </p:graphicFrame>
      <p:sp>
        <p:nvSpPr>
          <p:cNvPr id="4106" name="Rectangle 12"/>
          <p:cNvSpPr>
            <a:spLocks noChangeArrowheads="1"/>
          </p:cNvSpPr>
          <p:nvPr/>
        </p:nvSpPr>
        <p:spPr bwMode="auto">
          <a:xfrm>
            <a:off x="1936750" y="1539529"/>
            <a:ext cx="6429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30000"/>
              </a:spcBef>
            </a:pPr>
            <a:r>
              <a:rPr lang="ru-RU" altLang="ru-RU" sz="2400" dirty="0">
                <a:solidFill>
                  <a:srgbClr val="000099"/>
                </a:solidFill>
              </a:rPr>
              <a:t>Число выпадений значений случайной величины</a:t>
            </a:r>
          </a:p>
        </p:txBody>
      </p:sp>
      <p:graphicFrame>
        <p:nvGraphicFramePr>
          <p:cNvPr id="4100" name="Object 9"/>
          <p:cNvGraphicFramePr>
            <a:graphicFrameLocks noChangeAspect="1"/>
          </p:cNvGraphicFramePr>
          <p:nvPr>
            <p:extLst>
              <p:ext uri="{D42A27DB-BD31-4B8C-83A1-F6EECF244321}">
                <p14:modId xmlns:p14="http://schemas.microsoft.com/office/powerpoint/2010/main" val="3328828591"/>
              </p:ext>
            </p:extLst>
          </p:nvPr>
        </p:nvGraphicFramePr>
        <p:xfrm>
          <a:off x="5214937" y="2464310"/>
          <a:ext cx="1941513" cy="1000125"/>
        </p:xfrm>
        <a:graphic>
          <a:graphicData uri="http://schemas.openxmlformats.org/presentationml/2006/ole">
            <mc:AlternateContent xmlns:mc="http://schemas.openxmlformats.org/markup-compatibility/2006">
              <mc:Choice xmlns:v="urn:schemas-microsoft-com:vml" Requires="v">
                <p:oleObj spid="_x0000_s74085" name="Equation" r:id="rId8" imgW="837836" imgH="431613" progId="Equation.3">
                  <p:embed/>
                </p:oleObj>
              </mc:Choice>
              <mc:Fallback>
                <p:oleObj name="Equation" r:id="rId8" imgW="837836"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937" y="2464310"/>
                        <a:ext cx="1941513"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8"/>
          <p:cNvSpPr>
            <a:spLocks noChangeArrowheads="1"/>
          </p:cNvSpPr>
          <p:nvPr/>
        </p:nvSpPr>
        <p:spPr bwMode="auto">
          <a:xfrm>
            <a:off x="642938" y="2852937"/>
            <a:ext cx="43576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pPr>
            <a:r>
              <a:rPr lang="ru-RU" altLang="ru-RU" sz="2400" dirty="0" err="1">
                <a:solidFill>
                  <a:srgbClr val="000099"/>
                </a:solidFill>
              </a:rPr>
              <a:t>Коммулятивная</a:t>
            </a:r>
            <a:r>
              <a:rPr lang="ru-RU" altLang="ru-RU" sz="2400" dirty="0">
                <a:solidFill>
                  <a:srgbClr val="000099"/>
                </a:solidFill>
              </a:rPr>
              <a:t> </a:t>
            </a:r>
            <a:r>
              <a:rPr lang="ru-RU" altLang="ru-RU" sz="2400" dirty="0" smtClean="0">
                <a:solidFill>
                  <a:srgbClr val="000099"/>
                </a:solidFill>
              </a:rPr>
              <a:t>вероятность</a:t>
            </a:r>
            <a:endParaRPr lang="ru-RU" altLang="ru-RU" dirty="0">
              <a:solidFill>
                <a:srgbClr val="000099"/>
              </a:solidFill>
            </a:endParaRPr>
          </a:p>
        </p:txBody>
      </p:sp>
      <p:sp>
        <p:nvSpPr>
          <p:cNvPr id="4108" name="Rectangle 8"/>
          <p:cNvSpPr>
            <a:spLocks noChangeArrowheads="1"/>
          </p:cNvSpPr>
          <p:nvPr/>
        </p:nvSpPr>
        <p:spPr bwMode="auto">
          <a:xfrm>
            <a:off x="570237" y="3493020"/>
            <a:ext cx="43576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ru-RU" altLang="ru-RU" sz="2400" dirty="0">
                <a:solidFill>
                  <a:srgbClr val="000099"/>
                </a:solidFill>
              </a:rPr>
              <a:t>К чему стремится             </a:t>
            </a:r>
            <a:r>
              <a:rPr lang="en-US" altLang="ru-RU" sz="2400" dirty="0">
                <a:solidFill>
                  <a:srgbClr val="000099"/>
                </a:solidFill>
              </a:rPr>
              <a:t>?</a:t>
            </a:r>
            <a:r>
              <a:rPr lang="ru-RU" altLang="ru-RU" sz="2400" dirty="0">
                <a:solidFill>
                  <a:srgbClr val="000099"/>
                </a:solidFill>
              </a:rPr>
              <a:t>  </a:t>
            </a:r>
            <a:endParaRPr lang="ru-RU" altLang="ru-RU" dirty="0">
              <a:solidFill>
                <a:srgbClr val="000099"/>
              </a:solidFill>
            </a:endParaRPr>
          </a:p>
        </p:txBody>
      </p:sp>
      <p:graphicFrame>
        <p:nvGraphicFramePr>
          <p:cNvPr id="4101" name="Object 6"/>
          <p:cNvGraphicFramePr>
            <a:graphicFrameLocks noChangeAspect="1"/>
          </p:cNvGraphicFramePr>
          <p:nvPr>
            <p:extLst>
              <p:ext uri="{D42A27DB-BD31-4B8C-83A1-F6EECF244321}">
                <p14:modId xmlns:p14="http://schemas.microsoft.com/office/powerpoint/2010/main" val="3890298748"/>
              </p:ext>
            </p:extLst>
          </p:nvPr>
        </p:nvGraphicFramePr>
        <p:xfrm>
          <a:off x="3400070" y="3104965"/>
          <a:ext cx="793750" cy="1000125"/>
        </p:xfrm>
        <a:graphic>
          <a:graphicData uri="http://schemas.openxmlformats.org/presentationml/2006/ole">
            <mc:AlternateContent xmlns:mc="http://schemas.openxmlformats.org/markup-compatibility/2006">
              <mc:Choice xmlns:v="urn:schemas-microsoft-com:vml" Requires="v">
                <p:oleObj spid="_x0000_s74086" name="Формула" r:id="rId10" imgW="342720" imgH="431640" progId="Equation.3">
                  <p:embed/>
                </p:oleObj>
              </mc:Choice>
              <mc:Fallback>
                <p:oleObj name="Формула" r:id="rId10" imgW="34272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0070" y="3104965"/>
                        <a:ext cx="79375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Рисунок 12"/>
          <p:cNvPicPr>
            <a:picLocks noChangeAspect="1"/>
          </p:cNvPicPr>
          <p:nvPr/>
        </p:nvPicPr>
        <p:blipFill>
          <a:blip r:embed="rId12"/>
          <a:stretch>
            <a:fillRect/>
          </a:stretch>
        </p:blipFill>
        <p:spPr>
          <a:xfrm>
            <a:off x="271462" y="4419399"/>
            <a:ext cx="8601075" cy="2246070"/>
          </a:xfrm>
          <a:prstGeom prst="rect">
            <a:avLst/>
          </a:prstGeom>
        </p:spPr>
      </p:pic>
      <p:graphicFrame>
        <p:nvGraphicFramePr>
          <p:cNvPr id="14" name="Object 16"/>
          <p:cNvGraphicFramePr>
            <a:graphicFrameLocks noChangeAspect="1"/>
          </p:cNvGraphicFramePr>
          <p:nvPr>
            <p:extLst>
              <p:ext uri="{D42A27DB-BD31-4B8C-83A1-F6EECF244321}">
                <p14:modId xmlns:p14="http://schemas.microsoft.com/office/powerpoint/2010/main" val="1846715181"/>
              </p:ext>
            </p:extLst>
          </p:nvPr>
        </p:nvGraphicFramePr>
        <p:xfrm>
          <a:off x="657225" y="2168077"/>
          <a:ext cx="1343025" cy="744538"/>
        </p:xfrm>
        <a:graphic>
          <a:graphicData uri="http://schemas.openxmlformats.org/presentationml/2006/ole">
            <mc:AlternateContent xmlns:mc="http://schemas.openxmlformats.org/markup-compatibility/2006">
              <mc:Choice xmlns:v="urn:schemas-microsoft-com:vml" Requires="v">
                <p:oleObj spid="_x0000_s74087" r:id="rId13" imgW="622030" imgH="342751" progId="Equation.DSMT4">
                  <p:embed/>
                </p:oleObj>
              </mc:Choice>
              <mc:Fallback>
                <p:oleObj r:id="rId13" imgW="622030" imgH="342751"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225" y="2168077"/>
                        <a:ext cx="1343025"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555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B7DE7F-3605-4CEE-960D-8DE91B806EA6}" type="slidenum">
              <a:rPr lang="ru-RU" altLang="ru-RU"/>
              <a:pPr eaLnBrk="1" hangingPunct="1"/>
              <a:t>13</a:t>
            </a:fld>
            <a:endParaRPr lang="ru-RU" altLang="ru-RU"/>
          </a:p>
        </p:txBody>
      </p:sp>
      <p:sp>
        <p:nvSpPr>
          <p:cNvPr id="4104" name="Text Box 25"/>
          <p:cNvSpPr txBox="1">
            <a:spLocks noChangeArrowheads="1"/>
          </p:cNvSpPr>
          <p:nvPr/>
        </p:nvSpPr>
        <p:spPr bwMode="auto">
          <a:xfrm>
            <a:off x="857250" y="428625"/>
            <a:ext cx="7508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dirty="0" smtClean="0">
                <a:solidFill>
                  <a:srgbClr val="FF0000"/>
                </a:solidFill>
              </a:rPr>
              <a:t>Аналогия с </a:t>
            </a:r>
            <a:r>
              <a:rPr lang="ru-RU" altLang="ru-RU" sz="2800" b="1" dirty="0">
                <a:solidFill>
                  <a:srgbClr val="FF0000"/>
                </a:solidFill>
              </a:rPr>
              <a:t>распределением </a:t>
            </a:r>
            <a:r>
              <a:rPr lang="ru-RU" altLang="ru-RU" sz="2800" b="1" dirty="0" err="1">
                <a:solidFill>
                  <a:srgbClr val="FF0000"/>
                </a:solidFill>
              </a:rPr>
              <a:t>Б</a:t>
            </a:r>
            <a:r>
              <a:rPr lang="ru-RU" altLang="ru-RU" sz="2800" b="1" dirty="0" err="1" smtClean="0">
                <a:solidFill>
                  <a:srgbClr val="FF0000"/>
                </a:solidFill>
              </a:rPr>
              <a:t>озе</a:t>
            </a:r>
            <a:endParaRPr lang="ru-RU" altLang="ru-RU" sz="2800" b="1" dirty="0">
              <a:solidFill>
                <a:srgbClr val="FF0000"/>
              </a:solidFill>
            </a:endParaRPr>
          </a:p>
        </p:txBody>
      </p:sp>
      <p:graphicFrame>
        <p:nvGraphicFramePr>
          <p:cNvPr id="4098" name="Object 17"/>
          <p:cNvGraphicFramePr>
            <a:graphicFrameLocks noChangeAspect="1"/>
          </p:cNvGraphicFramePr>
          <p:nvPr>
            <p:extLst>
              <p:ext uri="{D42A27DB-BD31-4B8C-83A1-F6EECF244321}">
                <p14:modId xmlns:p14="http://schemas.microsoft.com/office/powerpoint/2010/main" val="3871940067"/>
              </p:ext>
            </p:extLst>
          </p:nvPr>
        </p:nvGraphicFramePr>
        <p:xfrm>
          <a:off x="2500313" y="1714500"/>
          <a:ext cx="1606550" cy="714375"/>
        </p:xfrm>
        <a:graphic>
          <a:graphicData uri="http://schemas.openxmlformats.org/presentationml/2006/ole">
            <mc:AlternateContent xmlns:mc="http://schemas.openxmlformats.org/markup-compatibility/2006">
              <mc:Choice xmlns:v="urn:schemas-microsoft-com:vml" Requires="v">
                <p:oleObj spid="_x0000_s69986" name="Equation" r:id="rId4" imgW="774360" imgH="342720" progId="Equation.DSMT4">
                  <p:embed/>
                </p:oleObj>
              </mc:Choice>
              <mc:Fallback>
                <p:oleObj name="Equation" r:id="rId4" imgW="774360" imgH="342720" progId="Equation.DSMT4">
                  <p:embed/>
                  <p:pic>
                    <p:nvPicPr>
                      <p:cNvPr id="0" name=""/>
                      <p:cNvPicPr>
                        <a:picLocks noChangeAspect="1" noChangeArrowheads="1"/>
                      </p:cNvPicPr>
                      <p:nvPr/>
                    </p:nvPicPr>
                    <p:blipFill>
                      <a:blip r:embed="rId5"/>
                      <a:srcRect/>
                      <a:stretch>
                        <a:fillRect/>
                      </a:stretch>
                    </p:blipFill>
                    <p:spPr bwMode="auto">
                      <a:xfrm>
                        <a:off x="2500313" y="1714500"/>
                        <a:ext cx="16065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16"/>
          <p:cNvGraphicFramePr>
            <a:graphicFrameLocks noChangeAspect="1"/>
          </p:cNvGraphicFramePr>
          <p:nvPr/>
        </p:nvGraphicFramePr>
        <p:xfrm>
          <a:off x="5514975" y="1698625"/>
          <a:ext cx="1343025" cy="744538"/>
        </p:xfrm>
        <a:graphic>
          <a:graphicData uri="http://schemas.openxmlformats.org/presentationml/2006/ole">
            <mc:AlternateContent xmlns:mc="http://schemas.openxmlformats.org/markup-compatibility/2006">
              <mc:Choice xmlns:v="urn:schemas-microsoft-com:vml" Requires="v">
                <p:oleObj spid="_x0000_s69987" r:id="rId6" imgW="622030" imgH="342751" progId="Equation.DSMT4">
                  <p:embed/>
                </p:oleObj>
              </mc:Choice>
              <mc:Fallback>
                <p:oleObj r:id="rId6" imgW="622030" imgH="34275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1698625"/>
                        <a:ext cx="1343025" cy="74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15"/>
          <p:cNvGraphicFramePr>
            <a:graphicFrameLocks noChangeAspect="1"/>
          </p:cNvGraphicFramePr>
          <p:nvPr>
            <p:extLst>
              <p:ext uri="{D42A27DB-BD31-4B8C-83A1-F6EECF244321}">
                <p14:modId xmlns:p14="http://schemas.microsoft.com/office/powerpoint/2010/main" val="3479704903"/>
              </p:ext>
            </p:extLst>
          </p:nvPr>
        </p:nvGraphicFramePr>
        <p:xfrm>
          <a:off x="1101726" y="3121628"/>
          <a:ext cx="1423987" cy="928688"/>
        </p:xfrm>
        <a:graphic>
          <a:graphicData uri="http://schemas.openxmlformats.org/presentationml/2006/ole">
            <mc:AlternateContent xmlns:mc="http://schemas.openxmlformats.org/markup-compatibility/2006">
              <mc:Choice xmlns:v="urn:schemas-microsoft-com:vml" Requires="v">
                <p:oleObj spid="_x0000_s69988" r:id="rId8" imgW="660113" imgH="431613" progId="Equation.DSMT4">
                  <p:embed/>
                </p:oleObj>
              </mc:Choice>
              <mc:Fallback>
                <p:oleObj r:id="rId8" imgW="660113" imgH="43161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726" y="3121628"/>
                        <a:ext cx="1423987"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14"/>
          <p:cNvGraphicFramePr>
            <a:graphicFrameLocks noChangeAspect="1"/>
          </p:cNvGraphicFramePr>
          <p:nvPr>
            <p:extLst>
              <p:ext uri="{D42A27DB-BD31-4B8C-83A1-F6EECF244321}">
                <p14:modId xmlns:p14="http://schemas.microsoft.com/office/powerpoint/2010/main" val="2729686803"/>
              </p:ext>
            </p:extLst>
          </p:nvPr>
        </p:nvGraphicFramePr>
        <p:xfrm>
          <a:off x="1074738" y="3940175"/>
          <a:ext cx="3703637" cy="1050925"/>
        </p:xfrm>
        <a:graphic>
          <a:graphicData uri="http://schemas.openxmlformats.org/presentationml/2006/ole">
            <mc:AlternateContent xmlns:mc="http://schemas.openxmlformats.org/markup-compatibility/2006">
              <mc:Choice xmlns:v="urn:schemas-microsoft-com:vml" Requires="v">
                <p:oleObj spid="_x0000_s69989" name="Equation" r:id="rId10" imgW="1574640" imgH="444240" progId="Equation.DSMT4">
                  <p:embed/>
                </p:oleObj>
              </mc:Choice>
              <mc:Fallback>
                <p:oleObj name="Equation" r:id="rId10" imgW="1574640" imgH="444240" progId="Equation.DSMT4">
                  <p:embed/>
                  <p:pic>
                    <p:nvPicPr>
                      <p:cNvPr id="0" name=""/>
                      <p:cNvPicPr>
                        <a:picLocks noChangeAspect="1" noChangeArrowheads="1"/>
                      </p:cNvPicPr>
                      <p:nvPr/>
                    </p:nvPicPr>
                    <p:blipFill>
                      <a:blip r:embed="rId11"/>
                      <a:srcRect/>
                      <a:stretch>
                        <a:fillRect/>
                      </a:stretch>
                    </p:blipFill>
                    <p:spPr bwMode="auto">
                      <a:xfrm>
                        <a:off x="1074738" y="3940175"/>
                        <a:ext cx="3703637"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Rectangle 18"/>
          <p:cNvSpPr>
            <a:spLocks noChangeArrowheads="1"/>
          </p:cNvSpPr>
          <p:nvPr/>
        </p:nvSpPr>
        <p:spPr bwMode="auto">
          <a:xfrm>
            <a:off x="928688" y="1071563"/>
            <a:ext cx="421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ru-RU" altLang="ru-RU" sz="2000">
                <a:solidFill>
                  <a:schemeClr val="accent2"/>
                </a:solidFill>
                <a:cs typeface="Times New Roman" panose="02020603050405020304" pitchFamily="18" charset="0"/>
              </a:rPr>
              <a:t>Если все варианты, для которых </a:t>
            </a:r>
            <a:endParaRPr lang="ru-RU" altLang="ru-RU" sz="2000">
              <a:solidFill>
                <a:schemeClr val="accent2"/>
              </a:solidFill>
            </a:endParaRPr>
          </a:p>
        </p:txBody>
      </p:sp>
      <p:sp>
        <p:nvSpPr>
          <p:cNvPr id="4106" name="Rectangle 20"/>
          <p:cNvSpPr>
            <a:spLocks noChangeArrowheads="1"/>
          </p:cNvSpPr>
          <p:nvPr/>
        </p:nvSpPr>
        <p:spPr bwMode="auto">
          <a:xfrm>
            <a:off x="159770" y="2327564"/>
            <a:ext cx="9001125"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ru-RU" altLang="ru-RU" sz="2000" dirty="0">
                <a:solidFill>
                  <a:schemeClr val="accent2"/>
                </a:solidFill>
              </a:rPr>
              <a:t>равноправны, равноценны  или равновероятны</a:t>
            </a:r>
            <a:r>
              <a:rPr lang="ru-RU" altLang="ru-RU" sz="2000" dirty="0" smtClean="0">
                <a:solidFill>
                  <a:schemeClr val="accent2"/>
                </a:solidFill>
              </a:rPr>
              <a:t>, то </a:t>
            </a:r>
            <a:r>
              <a:rPr lang="ru-RU" altLang="ru-RU" sz="2000" dirty="0">
                <a:solidFill>
                  <a:schemeClr val="accent2"/>
                </a:solidFill>
              </a:rPr>
              <a:t>большинство вариантов скапливается около следующей зависимости :</a:t>
            </a:r>
          </a:p>
        </p:txBody>
      </p:sp>
      <p:pic>
        <p:nvPicPr>
          <p:cNvPr id="10" name="Picture 7" descr="Рис.6.1a"/>
          <p:cNvPicPr>
            <a:picLocks noChangeAspect="1" noChangeArrowheads="1"/>
          </p:cNvPicPr>
          <p:nvPr/>
        </p:nvPicPr>
        <p:blipFill>
          <a:blip r:embed="rId12">
            <a:extLst>
              <a:ext uri="{28A0092B-C50C-407E-A947-70E740481C1C}">
                <a14:useLocalDpi xmlns:a14="http://schemas.microsoft.com/office/drawing/2010/main" val="0"/>
              </a:ext>
            </a:extLst>
          </a:blip>
          <a:srcRect r="23337"/>
          <a:stretch>
            <a:fillRect/>
          </a:stretch>
        </p:blipFill>
        <p:spPr bwMode="auto">
          <a:xfrm>
            <a:off x="5514975" y="3389024"/>
            <a:ext cx="3325058" cy="30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09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14</a:t>
            </a:fld>
            <a:endParaRPr lang="ru-RU" altLang="ru-RU"/>
          </a:p>
        </p:txBody>
      </p:sp>
      <p:sp>
        <p:nvSpPr>
          <p:cNvPr id="12" name="Rectangle 10"/>
          <p:cNvSpPr>
            <a:spLocks noChangeArrowheads="1"/>
          </p:cNvSpPr>
          <p:nvPr/>
        </p:nvSpPr>
        <p:spPr bwMode="auto">
          <a:xfrm>
            <a:off x="402901" y="2540392"/>
            <a:ext cx="89142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kumimoji="0" lang="en-US" altLang="ru-RU" sz="1400" b="0" i="0" u="none" strike="noStrike" cap="none" normalizeH="0" baseline="0" dirty="0" smtClean="0">
                <a:ln>
                  <a:noFill/>
                </a:ln>
                <a:solidFill>
                  <a:srgbClr val="000099"/>
                </a:solidFill>
                <a:effectLst/>
                <a:latin typeface="+mn-lt"/>
                <a:ea typeface="Calibri" panose="020F0502020204030204" pitchFamily="34" charset="0"/>
                <a:cs typeface="Times New Roman" panose="02020603050405020304" pitchFamily="18" charset="0"/>
              </a:rPr>
              <a:t>1..</a:t>
            </a:r>
            <a:r>
              <a:rPr kumimoji="0" lang="en-US" altLang="ru-RU" sz="1400" b="0" i="0" u="none" strike="noStrike" cap="none" normalizeH="0" dirty="0" smtClean="0">
                <a:ln>
                  <a:noFill/>
                </a:ln>
                <a:solidFill>
                  <a:srgbClr val="000099"/>
                </a:solidFill>
                <a:effectLst/>
                <a:latin typeface="+mn-lt"/>
                <a:ea typeface="Calibri" panose="020F0502020204030204" pitchFamily="34" charset="0"/>
                <a:cs typeface="Times New Roman" panose="02020603050405020304" pitchFamily="18" charset="0"/>
              </a:rPr>
              <a:t> </a:t>
            </a:r>
            <a:r>
              <a:rPr kumimoji="0" lang="ru-RU" altLang="ru-RU" sz="1400" b="0" i="0" u="none" strike="noStrike" cap="none" normalizeH="0" baseline="0" dirty="0" smtClean="0">
                <a:ln>
                  <a:noFill/>
                </a:ln>
                <a:solidFill>
                  <a:srgbClr val="000099"/>
                </a:solidFill>
                <a:effectLst/>
                <a:latin typeface="+mn-lt"/>
                <a:ea typeface="Calibri" panose="020F0502020204030204" pitchFamily="34" charset="0"/>
                <a:cs typeface="Times New Roman" panose="02020603050405020304" pitchFamily="18" charset="0"/>
              </a:rPr>
              <a:t>Частота </a:t>
            </a:r>
            <a:r>
              <a:rPr lang="ru-RU" altLang="ru-RU" sz="1400" dirty="0" smtClean="0">
                <a:solidFill>
                  <a:srgbClr val="000099"/>
                </a:solidFill>
                <a:latin typeface="+mn-lt"/>
                <a:ea typeface="Calibri" panose="020F0502020204030204" pitchFamily="34" charset="0"/>
                <a:cs typeface="Times New Roman" panose="02020603050405020304" pitchFamily="18" charset="0"/>
              </a:rPr>
              <a:t> </a:t>
            </a:r>
            <a:r>
              <a:rPr lang="ru-RU" sz="1400" dirty="0" smtClean="0">
                <a:solidFill>
                  <a:srgbClr val="000099"/>
                </a:solidFill>
                <a:latin typeface="+mn-lt"/>
              </a:rPr>
              <a:t>встречаемости                каждого слова  </a:t>
            </a:r>
            <a:r>
              <a:rPr lang="ru-RU" sz="1400" dirty="0" smtClean="0">
                <a:solidFill>
                  <a:srgbClr val="000099"/>
                </a:solidFill>
              </a:rPr>
              <a:t>текста </a:t>
            </a:r>
            <a:r>
              <a:rPr lang="ru-RU" altLang="ru-RU" sz="1400" dirty="0" smtClean="0">
                <a:solidFill>
                  <a:srgbClr val="000099"/>
                </a:solidFill>
                <a:latin typeface="+mn-lt"/>
                <a:ea typeface="Calibri" panose="020F0502020204030204" pitchFamily="34" charset="0"/>
                <a:cs typeface="Times New Roman" panose="02020603050405020304" pitchFamily="18" charset="0"/>
              </a:rPr>
              <a:t>выступает </a:t>
            </a:r>
            <a:r>
              <a:rPr lang="ru-RU" altLang="ru-RU" sz="1400" dirty="0">
                <a:solidFill>
                  <a:srgbClr val="000099"/>
                </a:solidFill>
                <a:latin typeface="+mn-lt"/>
                <a:ea typeface="Calibri" panose="020F0502020204030204" pitchFamily="34" charset="0"/>
                <a:cs typeface="Times New Roman" panose="02020603050405020304" pitchFamily="18" charset="0"/>
              </a:rPr>
              <a:t>в роли случайной </a:t>
            </a:r>
            <a:r>
              <a:rPr lang="ru-RU" altLang="ru-RU" sz="1400" dirty="0" smtClean="0">
                <a:solidFill>
                  <a:srgbClr val="000099"/>
                </a:solidFill>
                <a:latin typeface="+mn-lt"/>
                <a:ea typeface="Calibri" panose="020F0502020204030204" pitchFamily="34" charset="0"/>
                <a:cs typeface="Times New Roman" panose="02020603050405020304" pitchFamily="18" charset="0"/>
              </a:rPr>
              <a:t>величины,</a:t>
            </a:r>
            <a:r>
              <a:rPr lang="ru-RU" altLang="ru-RU" sz="1400" dirty="0" smtClean="0">
                <a:solidFill>
                  <a:srgbClr val="000099"/>
                </a:solidFill>
                <a:latin typeface="+mn-lt"/>
              </a:rPr>
              <a:t> </a:t>
            </a:r>
            <a:endParaRPr lang="ru-RU" altLang="ru-RU" sz="1400" dirty="0">
              <a:solidFill>
                <a:srgbClr val="000099"/>
              </a:solidFill>
              <a:latin typeface="+mn-lt"/>
            </a:endParaRPr>
          </a:p>
          <a:p>
            <a:pPr lvl="0">
              <a:lnSpc>
                <a:spcPct val="150000"/>
              </a:lnSpc>
            </a:pPr>
            <a:r>
              <a:rPr kumimoji="0" lang="ru-RU" altLang="ru-RU" sz="1400" b="0" i="0" u="none" strike="noStrike" cap="none" normalizeH="0" baseline="0" dirty="0" smtClean="0">
                <a:ln>
                  <a:noFill/>
                </a:ln>
                <a:solidFill>
                  <a:srgbClr val="000099"/>
                </a:solidFill>
                <a:effectLst/>
                <a:latin typeface="+mn-lt"/>
                <a:ea typeface="Calibri" panose="020F0502020204030204" pitchFamily="34" charset="0"/>
                <a:cs typeface="Times New Roman" panose="02020603050405020304" pitchFamily="18" charset="0"/>
              </a:rPr>
              <a:t> </a:t>
            </a:r>
            <a:r>
              <a:rPr lang="ru-RU" sz="1400" dirty="0">
                <a:solidFill>
                  <a:srgbClr val="000099"/>
                </a:solidFill>
                <a:latin typeface="+mn-lt"/>
              </a:rPr>
              <a:t>число слов </a:t>
            </a:r>
            <a:r>
              <a:rPr lang="ru-RU" sz="1400" dirty="0" smtClean="0">
                <a:solidFill>
                  <a:srgbClr val="000099"/>
                </a:solidFill>
                <a:latin typeface="+mn-lt"/>
              </a:rPr>
              <a:t>            с </a:t>
            </a:r>
            <a:r>
              <a:rPr lang="ru-RU" sz="1400" dirty="0">
                <a:solidFill>
                  <a:srgbClr val="000099"/>
                </a:solidFill>
                <a:latin typeface="+mn-lt"/>
              </a:rPr>
              <a:t>этой частотой </a:t>
            </a:r>
            <a:r>
              <a:rPr lang="ru-RU" sz="1400" dirty="0" smtClean="0">
                <a:solidFill>
                  <a:srgbClr val="000099"/>
                </a:solidFill>
                <a:latin typeface="+mn-lt"/>
              </a:rPr>
              <a:t>характеризует </a:t>
            </a:r>
            <a:r>
              <a:rPr lang="ru-RU" sz="1400" dirty="0">
                <a:solidFill>
                  <a:srgbClr val="000099"/>
                </a:solidFill>
                <a:latin typeface="+mn-lt"/>
              </a:rPr>
              <a:t>число выпадений этой случайной </a:t>
            </a:r>
            <a:endParaRPr kumimoji="0" lang="ru-RU" altLang="ru-RU" sz="1400" b="0" i="0" u="none" strike="noStrike" cap="none" normalizeH="0" baseline="0" dirty="0" smtClean="0">
              <a:ln>
                <a:noFill/>
              </a:ln>
              <a:solidFill>
                <a:srgbClr val="000099"/>
              </a:solidFill>
              <a:effectLst/>
              <a:latin typeface="+mn-lt"/>
            </a:endParaRPr>
          </a:p>
        </p:txBody>
      </p:sp>
      <p:sp>
        <p:nvSpPr>
          <p:cNvPr id="15" name="Text Box 4"/>
          <p:cNvSpPr txBox="1">
            <a:spLocks noChangeArrowheads="1"/>
          </p:cNvSpPr>
          <p:nvPr/>
        </p:nvSpPr>
        <p:spPr bwMode="auto">
          <a:xfrm>
            <a:off x="1691679" y="125875"/>
            <a:ext cx="6336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2000" b="1" dirty="0" smtClean="0">
                <a:solidFill>
                  <a:srgbClr val="FF0000"/>
                </a:solidFill>
              </a:rPr>
              <a:t>Вычисление ранга и виртуальная частота </a:t>
            </a:r>
            <a:endParaRPr lang="ru-RU" altLang="ru-RU" sz="2000" b="1" dirty="0">
              <a:solidFill>
                <a:srgbClr val="FF0000"/>
              </a:solidFill>
            </a:endParaRPr>
          </a:p>
        </p:txBody>
      </p:sp>
      <p:graphicFrame>
        <p:nvGraphicFramePr>
          <p:cNvPr id="16" name="Object 17"/>
          <p:cNvGraphicFramePr>
            <a:graphicFrameLocks noChangeAspect="1"/>
          </p:cNvGraphicFramePr>
          <p:nvPr>
            <p:extLst>
              <p:ext uri="{D42A27DB-BD31-4B8C-83A1-F6EECF244321}">
                <p14:modId xmlns:p14="http://schemas.microsoft.com/office/powerpoint/2010/main" val="2217784415"/>
              </p:ext>
            </p:extLst>
          </p:nvPr>
        </p:nvGraphicFramePr>
        <p:xfrm>
          <a:off x="2881468" y="2510139"/>
          <a:ext cx="342900" cy="476250"/>
        </p:xfrm>
        <a:graphic>
          <a:graphicData uri="http://schemas.openxmlformats.org/presentationml/2006/ole">
            <mc:AlternateContent xmlns:mc="http://schemas.openxmlformats.org/markup-compatibility/2006">
              <mc:Choice xmlns:v="urn:schemas-microsoft-com:vml" Requires="v">
                <p:oleObj spid="_x0000_s102566" name="Equation" r:id="rId3" imgW="164880" imgH="228600" progId="Equation.DSMT4">
                  <p:embed/>
                </p:oleObj>
              </mc:Choice>
              <mc:Fallback>
                <p:oleObj name="Equation" r:id="rId3" imgW="164880" imgH="228600" progId="Equation.DSMT4">
                  <p:embed/>
                  <p:pic>
                    <p:nvPicPr>
                      <p:cNvPr id="0" name=""/>
                      <p:cNvPicPr>
                        <a:picLocks noChangeAspect="1" noChangeArrowheads="1"/>
                      </p:cNvPicPr>
                      <p:nvPr/>
                    </p:nvPicPr>
                    <p:blipFill>
                      <a:blip r:embed="rId4"/>
                      <a:srcRect/>
                      <a:stretch>
                        <a:fillRect/>
                      </a:stretch>
                    </p:blipFill>
                    <p:spPr bwMode="auto">
                      <a:xfrm>
                        <a:off x="2881468" y="2510139"/>
                        <a:ext cx="3429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7"/>
          <p:cNvGraphicFramePr>
            <a:graphicFrameLocks noChangeAspect="1"/>
          </p:cNvGraphicFramePr>
          <p:nvPr>
            <p:extLst>
              <p:ext uri="{D42A27DB-BD31-4B8C-83A1-F6EECF244321}">
                <p14:modId xmlns:p14="http://schemas.microsoft.com/office/powerpoint/2010/main" val="463576016"/>
              </p:ext>
            </p:extLst>
          </p:nvPr>
        </p:nvGraphicFramePr>
        <p:xfrm>
          <a:off x="1691679" y="2858564"/>
          <a:ext cx="315913" cy="476250"/>
        </p:xfrm>
        <a:graphic>
          <a:graphicData uri="http://schemas.openxmlformats.org/presentationml/2006/ole">
            <mc:AlternateContent xmlns:mc="http://schemas.openxmlformats.org/markup-compatibility/2006">
              <mc:Choice xmlns:v="urn:schemas-microsoft-com:vml" Requires="v">
                <p:oleObj spid="_x0000_s102567" name="Equation" r:id="rId5" imgW="152280" imgH="228600" progId="Equation.DSMT4">
                  <p:embed/>
                </p:oleObj>
              </mc:Choice>
              <mc:Fallback>
                <p:oleObj name="Equation" r:id="rId5" imgW="152280" imgH="228600" progId="Equation.DSMT4">
                  <p:embed/>
                  <p:pic>
                    <p:nvPicPr>
                      <p:cNvPr id="0" name=""/>
                      <p:cNvPicPr>
                        <a:picLocks noChangeAspect="1" noChangeArrowheads="1"/>
                      </p:cNvPicPr>
                      <p:nvPr/>
                    </p:nvPicPr>
                    <p:blipFill>
                      <a:blip r:embed="rId6"/>
                      <a:srcRect/>
                      <a:stretch>
                        <a:fillRect/>
                      </a:stretch>
                    </p:blipFill>
                    <p:spPr bwMode="auto">
                      <a:xfrm>
                        <a:off x="1691679" y="2858564"/>
                        <a:ext cx="31591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4141279051"/>
              </p:ext>
            </p:extLst>
          </p:nvPr>
        </p:nvGraphicFramePr>
        <p:xfrm>
          <a:off x="3541627" y="3380823"/>
          <a:ext cx="2636805" cy="905172"/>
        </p:xfrm>
        <a:graphic>
          <a:graphicData uri="http://schemas.openxmlformats.org/presentationml/2006/ole">
            <mc:AlternateContent xmlns:mc="http://schemas.openxmlformats.org/markup-compatibility/2006">
              <mc:Choice xmlns:v="urn:schemas-microsoft-com:vml" Requires="v">
                <p:oleObj spid="_x0000_s102568" name="Equation" r:id="rId7" imgW="1269449" imgH="444307" progId="Equation.DSMT4">
                  <p:embed/>
                </p:oleObj>
              </mc:Choice>
              <mc:Fallback>
                <p:oleObj name="Equation" r:id="rId7" imgW="1269449" imgH="444307"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1627" y="3380823"/>
                        <a:ext cx="2636805" cy="905172"/>
                      </a:xfrm>
                      <a:prstGeom prst="rect">
                        <a:avLst/>
                      </a:prstGeom>
                      <a:noFill/>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492814709"/>
              </p:ext>
            </p:extLst>
          </p:nvPr>
        </p:nvGraphicFramePr>
        <p:xfrm>
          <a:off x="562693" y="3272105"/>
          <a:ext cx="277366" cy="435861"/>
        </p:xfrm>
        <a:graphic>
          <a:graphicData uri="http://schemas.openxmlformats.org/presentationml/2006/ole">
            <mc:AlternateContent xmlns:mc="http://schemas.openxmlformats.org/markup-compatibility/2006">
              <mc:Choice xmlns:v="urn:schemas-microsoft-com:vml" Requires="v">
                <p:oleObj spid="_x0000_s102569" name="Equation" r:id="rId9" imgW="126890" imgH="228402" progId="Equation.DSMT4">
                  <p:embed/>
                </p:oleObj>
              </mc:Choice>
              <mc:Fallback>
                <p:oleObj name="Equation" r:id="rId9" imgW="126890" imgH="228402"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693" y="3272105"/>
                        <a:ext cx="277366" cy="435861"/>
                      </a:xfrm>
                      <a:prstGeom prst="rect">
                        <a:avLst/>
                      </a:prstGeom>
                      <a:noFill/>
                    </p:spPr>
                  </p:pic>
                </p:oleObj>
              </mc:Fallback>
            </mc:AlternateContent>
          </a:graphicData>
        </a:graphic>
      </p:graphicFrame>
      <p:sp>
        <p:nvSpPr>
          <p:cNvPr id="22" name="Прямоугольник 21"/>
          <p:cNvSpPr/>
          <p:nvPr/>
        </p:nvSpPr>
        <p:spPr>
          <a:xfrm>
            <a:off x="1057312" y="3358209"/>
            <a:ext cx="1469185" cy="307777"/>
          </a:xfrm>
          <a:prstGeom prst="rect">
            <a:avLst/>
          </a:prstGeom>
        </p:spPr>
        <p:txBody>
          <a:bodyPr wrap="none">
            <a:spAutoFit/>
          </a:bodyPr>
          <a:lstStyle/>
          <a:p>
            <a:r>
              <a:rPr lang="ru-RU" sz="1400" spc="45" dirty="0" smtClean="0">
                <a:solidFill>
                  <a:srgbClr val="000099"/>
                </a:solidFill>
                <a:latin typeface="Times New Roman" panose="02020603050405020304" pitchFamily="18" charset="0"/>
                <a:ea typeface="Calibri" panose="020F0502020204030204" pitchFamily="34" charset="0"/>
              </a:rPr>
              <a:t>ранг</a:t>
            </a:r>
            <a:r>
              <a:rPr lang="en-US" sz="1400" spc="45" dirty="0" smtClean="0">
                <a:solidFill>
                  <a:srgbClr val="000099"/>
                </a:solidFill>
                <a:latin typeface="Times New Roman" panose="02020603050405020304" pitchFamily="18" charset="0"/>
                <a:ea typeface="Calibri" panose="020F0502020204030204" pitchFamily="34" charset="0"/>
              </a:rPr>
              <a:t>  </a:t>
            </a:r>
            <a:r>
              <a:rPr lang="ru-RU" sz="1400" spc="45" dirty="0" smtClean="0">
                <a:solidFill>
                  <a:srgbClr val="000099"/>
                </a:solidFill>
                <a:latin typeface="Times New Roman" panose="02020603050405020304" pitchFamily="18" charset="0"/>
                <a:ea typeface="Calibri" panose="020F0502020204030204" pitchFamily="34" charset="0"/>
              </a:rPr>
              <a:t>    </a:t>
            </a:r>
            <a:r>
              <a:rPr lang="en-US" sz="1400" spc="45" dirty="0" smtClean="0">
                <a:solidFill>
                  <a:srgbClr val="000099"/>
                </a:solidFill>
                <a:latin typeface="Times New Roman" panose="02020603050405020304" pitchFamily="18" charset="0"/>
                <a:ea typeface="Calibri" panose="020F0502020204030204" pitchFamily="34" charset="0"/>
              </a:rPr>
              <a:t>- </a:t>
            </a:r>
            <a:r>
              <a:rPr lang="ru-RU" sz="1400" spc="45" dirty="0" smtClean="0">
                <a:solidFill>
                  <a:srgbClr val="000099"/>
                </a:solidFill>
                <a:latin typeface="Times New Roman" panose="02020603050405020304" pitchFamily="18" charset="0"/>
                <a:ea typeface="Calibri" panose="020F0502020204030204" pitchFamily="34" charset="0"/>
              </a:rPr>
              <a:t>слова </a:t>
            </a:r>
            <a:endParaRPr lang="ru-RU" sz="1400" dirty="0">
              <a:solidFill>
                <a:srgbClr val="000099"/>
              </a:solidFill>
            </a:endParaRPr>
          </a:p>
        </p:txBody>
      </p:sp>
      <p:graphicFrame>
        <p:nvGraphicFramePr>
          <p:cNvPr id="23" name="Object 17"/>
          <p:cNvGraphicFramePr>
            <a:graphicFrameLocks noChangeAspect="1"/>
          </p:cNvGraphicFramePr>
          <p:nvPr>
            <p:extLst>
              <p:ext uri="{D42A27DB-BD31-4B8C-83A1-F6EECF244321}">
                <p14:modId xmlns:p14="http://schemas.microsoft.com/office/powerpoint/2010/main" val="623845042"/>
              </p:ext>
            </p:extLst>
          </p:nvPr>
        </p:nvGraphicFramePr>
        <p:xfrm>
          <a:off x="1599604" y="3312172"/>
          <a:ext cx="184150" cy="371475"/>
        </p:xfrm>
        <a:graphic>
          <a:graphicData uri="http://schemas.openxmlformats.org/presentationml/2006/ole">
            <mc:AlternateContent xmlns:mc="http://schemas.openxmlformats.org/markup-compatibility/2006">
              <mc:Choice xmlns:v="urn:schemas-microsoft-com:vml" Requires="v">
                <p:oleObj spid="_x0000_s102570" name="Equation" r:id="rId11" imgW="88560" imgH="177480" progId="Equation.DSMT4">
                  <p:embed/>
                </p:oleObj>
              </mc:Choice>
              <mc:Fallback>
                <p:oleObj name="Equation" r:id="rId11" imgW="88560" imgH="177480" progId="Equation.DSMT4">
                  <p:embed/>
                  <p:pic>
                    <p:nvPicPr>
                      <p:cNvPr id="0" name=""/>
                      <p:cNvPicPr>
                        <a:picLocks noChangeAspect="1" noChangeArrowheads="1"/>
                      </p:cNvPicPr>
                      <p:nvPr/>
                    </p:nvPicPr>
                    <p:blipFill>
                      <a:blip r:embed="rId12"/>
                      <a:srcRect/>
                      <a:stretch>
                        <a:fillRect/>
                      </a:stretch>
                    </p:blipFill>
                    <p:spPr bwMode="auto">
                      <a:xfrm>
                        <a:off x="1599604" y="3312172"/>
                        <a:ext cx="18415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Рисунок 23"/>
          <p:cNvPicPr>
            <a:picLocks noChangeAspect="1"/>
          </p:cNvPicPr>
          <p:nvPr/>
        </p:nvPicPr>
        <p:blipFill>
          <a:blip r:embed="rId13"/>
          <a:stretch>
            <a:fillRect/>
          </a:stretch>
        </p:blipFill>
        <p:spPr>
          <a:xfrm>
            <a:off x="1403783" y="622985"/>
            <a:ext cx="5149417" cy="1909376"/>
          </a:xfrm>
          <a:prstGeom prst="rect">
            <a:avLst/>
          </a:prstGeom>
        </p:spPr>
      </p:pic>
      <p:sp>
        <p:nvSpPr>
          <p:cNvPr id="25" name="Rectangle 27"/>
          <p:cNvSpPr>
            <a:spLocks noChangeArrowheads="1"/>
          </p:cNvSpPr>
          <p:nvPr/>
        </p:nvSpPr>
        <p:spPr bwMode="auto">
          <a:xfrm>
            <a:off x="1599604" y="48292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 name="Объект 25"/>
          <p:cNvGraphicFramePr>
            <a:graphicFrameLocks noChangeAspect="1"/>
          </p:cNvGraphicFramePr>
          <p:nvPr>
            <p:extLst>
              <p:ext uri="{D42A27DB-BD31-4B8C-83A1-F6EECF244321}">
                <p14:modId xmlns:p14="http://schemas.microsoft.com/office/powerpoint/2010/main" val="2773157838"/>
              </p:ext>
            </p:extLst>
          </p:nvPr>
        </p:nvGraphicFramePr>
        <p:xfrm>
          <a:off x="4577141" y="4700076"/>
          <a:ext cx="1884682" cy="436269"/>
        </p:xfrm>
        <a:graphic>
          <a:graphicData uri="http://schemas.openxmlformats.org/presentationml/2006/ole">
            <mc:AlternateContent xmlns:mc="http://schemas.openxmlformats.org/markup-compatibility/2006">
              <mc:Choice xmlns:v="urn:schemas-microsoft-com:vml" Requires="v">
                <p:oleObj spid="_x0000_s102571" name="Equation" r:id="rId14" imgW="1028254" imgH="241195" progId="Equation.DSMT4">
                  <p:embed/>
                </p:oleObj>
              </mc:Choice>
              <mc:Fallback>
                <p:oleObj name="Equation" r:id="rId14" imgW="1028254" imgH="241195" progId="Equation.DSMT4">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7141" y="4700076"/>
                        <a:ext cx="1884682" cy="436269"/>
                      </a:xfrm>
                      <a:prstGeom prst="rect">
                        <a:avLst/>
                      </a:prstGeom>
                      <a:noFill/>
                    </p:spPr>
                  </p:pic>
                </p:oleObj>
              </mc:Fallback>
            </mc:AlternateContent>
          </a:graphicData>
        </a:graphic>
      </p:graphicFrame>
      <p:sp>
        <p:nvSpPr>
          <p:cNvPr id="27" name="Прямоугольник 26"/>
          <p:cNvSpPr/>
          <p:nvPr/>
        </p:nvSpPr>
        <p:spPr>
          <a:xfrm>
            <a:off x="402901" y="4330744"/>
            <a:ext cx="8028897" cy="738664"/>
          </a:xfrm>
          <a:prstGeom prst="rect">
            <a:avLst/>
          </a:prstGeom>
        </p:spPr>
        <p:txBody>
          <a:bodyPr wrap="square">
            <a:spAutoFit/>
          </a:bodyPr>
          <a:lstStyle/>
          <a:p>
            <a:pPr>
              <a:lnSpc>
                <a:spcPct val="150000"/>
              </a:lnSpc>
            </a:pPr>
            <a:r>
              <a:rPr lang="ru-RU" sz="1400" dirty="0" smtClean="0">
                <a:solidFill>
                  <a:srgbClr val="000099"/>
                </a:solidFill>
                <a:latin typeface="+mn-lt"/>
                <a:ea typeface="SFRM1000"/>
              </a:rPr>
              <a:t>2. П</a:t>
            </a:r>
            <a:r>
              <a:rPr lang="ru-RU" sz="1400" dirty="0" smtClean="0">
                <a:solidFill>
                  <a:srgbClr val="000099"/>
                </a:solidFill>
                <a:latin typeface="+mn-lt"/>
              </a:rPr>
              <a:t>ринцип </a:t>
            </a:r>
            <a:r>
              <a:rPr lang="ru-RU" sz="1400" dirty="0">
                <a:solidFill>
                  <a:srgbClr val="000099"/>
                </a:solidFill>
                <a:latin typeface="+mn-lt"/>
              </a:rPr>
              <a:t>экономии лингвистических </a:t>
            </a:r>
            <a:r>
              <a:rPr lang="ru-RU" sz="1400" dirty="0" smtClean="0">
                <a:solidFill>
                  <a:srgbClr val="000099"/>
                </a:solidFill>
                <a:latin typeface="+mn-lt"/>
              </a:rPr>
              <a:t>средств: механизм </a:t>
            </a:r>
            <a:r>
              <a:rPr lang="ru-RU" sz="1400" dirty="0" err="1" smtClean="0">
                <a:solidFill>
                  <a:srgbClr val="000099"/>
                </a:solidFill>
                <a:latin typeface="+mn-lt"/>
              </a:rPr>
              <a:t>анафорики</a:t>
            </a:r>
            <a:r>
              <a:rPr lang="ru-RU" sz="1400" dirty="0" smtClean="0">
                <a:solidFill>
                  <a:srgbClr val="000099"/>
                </a:solidFill>
                <a:latin typeface="+mn-lt"/>
              </a:rPr>
              <a:t>, </a:t>
            </a:r>
            <a:r>
              <a:rPr lang="ru-RU" sz="1400" dirty="0">
                <a:solidFill>
                  <a:srgbClr val="000099"/>
                </a:solidFill>
                <a:latin typeface="+mn-lt"/>
              </a:rPr>
              <a:t>механизм </a:t>
            </a:r>
            <a:r>
              <a:rPr lang="ru-RU" sz="1400" dirty="0" smtClean="0">
                <a:solidFill>
                  <a:srgbClr val="000099"/>
                </a:solidFill>
                <a:latin typeface="+mn-lt"/>
              </a:rPr>
              <a:t>эллипсиса. </a:t>
            </a:r>
          </a:p>
          <a:p>
            <a:pPr>
              <a:lnSpc>
                <a:spcPct val="150000"/>
              </a:lnSpc>
            </a:pPr>
            <a:r>
              <a:rPr lang="ru-RU" sz="1400" dirty="0" smtClean="0">
                <a:solidFill>
                  <a:srgbClr val="000099"/>
                </a:solidFill>
                <a:latin typeface="+mn-lt"/>
                <a:ea typeface="SFRM1000"/>
              </a:rPr>
              <a:t>Виртуальная частота </a:t>
            </a:r>
            <a:r>
              <a:rPr lang="ru-RU" sz="1400" spc="45" dirty="0">
                <a:solidFill>
                  <a:srgbClr val="000099"/>
                </a:solidFill>
                <a:latin typeface="+mn-lt"/>
                <a:ea typeface="Calibri" panose="020F0502020204030204" pitchFamily="34" charset="0"/>
              </a:rPr>
              <a:t>встречаемости слов</a:t>
            </a:r>
            <a:endParaRPr lang="ru-RU" sz="1400" dirty="0">
              <a:solidFill>
                <a:srgbClr val="000099"/>
              </a:solidFill>
              <a:latin typeface="+mn-lt"/>
            </a:endParaRPr>
          </a:p>
        </p:txBody>
      </p:sp>
      <p:pic>
        <p:nvPicPr>
          <p:cNvPr id="30" name="Рисунок 29"/>
          <p:cNvPicPr>
            <a:picLocks noChangeAspect="1"/>
          </p:cNvPicPr>
          <p:nvPr/>
        </p:nvPicPr>
        <p:blipFill>
          <a:blip r:embed="rId16"/>
          <a:stretch>
            <a:fillRect/>
          </a:stretch>
        </p:blipFill>
        <p:spPr>
          <a:xfrm>
            <a:off x="1599604" y="5310297"/>
            <a:ext cx="5613141" cy="869424"/>
          </a:xfrm>
          <a:prstGeom prst="rect">
            <a:avLst/>
          </a:prstGeom>
        </p:spPr>
      </p:pic>
    </p:spTree>
    <p:extLst>
      <p:ext uri="{BB962C8B-B14F-4D97-AF65-F5344CB8AC3E}">
        <p14:creationId xmlns:p14="http://schemas.microsoft.com/office/powerpoint/2010/main" val="2176684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15</a:t>
            </a:fld>
            <a:endParaRPr lang="ru-RU" altLang="ru-RU"/>
          </a:p>
        </p:txBody>
      </p:sp>
      <p:sp>
        <p:nvSpPr>
          <p:cNvPr id="10" name="Text Box 4"/>
          <p:cNvSpPr txBox="1">
            <a:spLocks noChangeArrowheads="1"/>
          </p:cNvSpPr>
          <p:nvPr/>
        </p:nvSpPr>
        <p:spPr bwMode="auto">
          <a:xfrm>
            <a:off x="1403648" y="116632"/>
            <a:ext cx="61206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ru-RU" b="1" dirty="0">
                <a:solidFill>
                  <a:srgbClr val="FF0000"/>
                </a:solidFill>
                <a:latin typeface="+mn-lt"/>
              </a:rPr>
              <a:t> </a:t>
            </a:r>
            <a:r>
              <a:rPr lang="ru-RU" altLang="ru-RU" b="1" dirty="0" smtClean="0">
                <a:solidFill>
                  <a:srgbClr val="FF0000"/>
                </a:solidFill>
                <a:latin typeface="+mn-lt"/>
              </a:rPr>
              <a:t>Пример: с</a:t>
            </a:r>
            <a:r>
              <a:rPr lang="ru-RU" b="1" spc="30" dirty="0" smtClean="0">
                <a:solidFill>
                  <a:srgbClr val="FF0000"/>
                </a:solidFill>
                <a:latin typeface="+mn-lt"/>
                <a:ea typeface="Times New Roman" panose="02020603050405020304" pitchFamily="18" charset="0"/>
              </a:rPr>
              <a:t>ловарь </a:t>
            </a:r>
            <a:r>
              <a:rPr lang="ru-RU" b="1" spc="30" dirty="0">
                <a:solidFill>
                  <a:srgbClr val="FF0000"/>
                </a:solidFill>
                <a:latin typeface="+mn-lt"/>
                <a:ea typeface="Times New Roman" panose="02020603050405020304" pitchFamily="18" charset="0"/>
              </a:rPr>
              <a:t>1-го тома романа "Война и </a:t>
            </a:r>
            <a:r>
              <a:rPr lang="ru-RU" b="1" spc="20" dirty="0">
                <a:solidFill>
                  <a:srgbClr val="FF0000"/>
                </a:solidFill>
                <a:latin typeface="+mn-lt"/>
                <a:ea typeface="Times New Roman" panose="02020603050405020304" pitchFamily="18" charset="0"/>
              </a:rPr>
              <a:t>мир" </a:t>
            </a:r>
            <a:endParaRPr lang="ru-RU" altLang="ru-RU" b="1" dirty="0">
              <a:solidFill>
                <a:srgbClr val="FF0000"/>
              </a:solidFill>
              <a:latin typeface="+mn-lt"/>
            </a:endParaRPr>
          </a:p>
        </p:txBody>
      </p:sp>
      <p:pic>
        <p:nvPicPr>
          <p:cNvPr id="4" name="Рисунок 3"/>
          <p:cNvPicPr>
            <a:picLocks noChangeAspect="1"/>
          </p:cNvPicPr>
          <p:nvPr/>
        </p:nvPicPr>
        <p:blipFill>
          <a:blip r:embed="rId2"/>
          <a:stretch>
            <a:fillRect/>
          </a:stretch>
        </p:blipFill>
        <p:spPr>
          <a:xfrm>
            <a:off x="127251" y="836712"/>
            <a:ext cx="4305673" cy="2783637"/>
          </a:xfrm>
          <a:prstGeom prst="rect">
            <a:avLst/>
          </a:prstGeom>
        </p:spPr>
      </p:pic>
      <p:pic>
        <p:nvPicPr>
          <p:cNvPr id="6" name="Рисунок 5"/>
          <p:cNvPicPr>
            <a:picLocks noChangeAspect="1"/>
          </p:cNvPicPr>
          <p:nvPr/>
        </p:nvPicPr>
        <p:blipFill>
          <a:blip r:embed="rId3"/>
          <a:stretch>
            <a:fillRect/>
          </a:stretch>
        </p:blipFill>
        <p:spPr>
          <a:xfrm>
            <a:off x="4686016" y="836712"/>
            <a:ext cx="4449763" cy="2761402"/>
          </a:xfrm>
          <a:prstGeom prst="rect">
            <a:avLst/>
          </a:prstGeom>
        </p:spPr>
      </p:pic>
      <p:pic>
        <p:nvPicPr>
          <p:cNvPr id="7" name="Рисунок 6"/>
          <p:cNvPicPr>
            <a:picLocks noChangeAspect="1"/>
          </p:cNvPicPr>
          <p:nvPr/>
        </p:nvPicPr>
        <p:blipFill>
          <a:blip r:embed="rId4"/>
          <a:stretch>
            <a:fillRect/>
          </a:stretch>
        </p:blipFill>
        <p:spPr>
          <a:xfrm>
            <a:off x="251520" y="4581128"/>
            <a:ext cx="8351592" cy="1617268"/>
          </a:xfrm>
          <a:prstGeom prst="rect">
            <a:avLst/>
          </a:prstGeom>
        </p:spPr>
      </p:pic>
    </p:spTree>
    <p:extLst>
      <p:ext uri="{BB962C8B-B14F-4D97-AF65-F5344CB8AC3E}">
        <p14:creationId xmlns:p14="http://schemas.microsoft.com/office/powerpoint/2010/main" val="138856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Номер слайда 5"/>
          <p:cNvSpPr>
            <a:spLocks noGrp="1"/>
          </p:cNvSpPr>
          <p:nvPr>
            <p:ph type="sldNum" sz="quarter" idx="12"/>
          </p:nvPr>
        </p:nvSpPr>
        <p:spPr/>
        <p:txBody>
          <a:bodyPr/>
          <a:lstStyle/>
          <a:p>
            <a:fld id="{F917EBDC-52BC-4E95-9731-6A3146F41293}" type="slidenum">
              <a:rPr lang="ru-RU" altLang="ru-RU"/>
              <a:pPr/>
              <a:t>16</a:t>
            </a:fld>
            <a:endParaRPr lang="ru-RU" altLang="ru-RU"/>
          </a:p>
        </p:txBody>
      </p:sp>
      <p:sp>
        <p:nvSpPr>
          <p:cNvPr id="15380" name="Rectangle 20"/>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5391" name="Rectangle 31"/>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5393" name="Rectangle 33"/>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pSp>
        <p:nvGrpSpPr>
          <p:cNvPr id="15394" name="Group 34"/>
          <p:cNvGrpSpPr>
            <a:grpSpLocks/>
          </p:cNvGrpSpPr>
          <p:nvPr/>
        </p:nvGrpSpPr>
        <p:grpSpPr bwMode="auto">
          <a:xfrm>
            <a:off x="719138" y="2420937"/>
            <a:ext cx="8280400" cy="3816350"/>
            <a:chOff x="453" y="1032"/>
            <a:chExt cx="5216" cy="2404"/>
          </a:xfrm>
        </p:grpSpPr>
        <p:sp>
          <p:nvSpPr>
            <p:cNvPr id="15378" name="Rectangle 18"/>
            <p:cNvSpPr>
              <a:spLocks noChangeArrowheads="1"/>
            </p:cNvSpPr>
            <p:nvPr/>
          </p:nvSpPr>
          <p:spPr bwMode="auto">
            <a:xfrm>
              <a:off x="453" y="2418"/>
              <a:ext cx="51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55600" indent="-355600">
                <a:defRPr>
                  <a:solidFill>
                    <a:schemeClr val="tx1"/>
                  </a:solidFill>
                  <a:latin typeface="Arial" panose="020B0604020202020204" pitchFamily="34" charset="0"/>
                </a:defRPr>
              </a:lvl1pPr>
              <a:lvl2pPr marL="5349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ru-RU" altLang="ru-RU" dirty="0">
                  <a:solidFill>
                    <a:srgbClr val="000099"/>
                  </a:solidFill>
                </a:rPr>
                <a:t>Основной случай отвечает экспериментальным данным, для которых </a:t>
              </a:r>
              <a:r>
                <a:rPr lang="ru-RU" altLang="ru-RU" i="1" dirty="0">
                  <a:solidFill>
                    <a:srgbClr val="000099"/>
                  </a:solidFill>
                </a:rPr>
                <a:t>β</a:t>
              </a:r>
              <a:r>
                <a:rPr lang="ru-RU" altLang="ru-RU" dirty="0">
                  <a:solidFill>
                    <a:srgbClr val="000099"/>
                  </a:solidFill>
                </a:rPr>
                <a:t>&lt;&lt;1, поэтому при </a:t>
              </a:r>
              <a:r>
                <a:rPr lang="ru-RU" altLang="ru-RU" i="1" dirty="0">
                  <a:solidFill>
                    <a:srgbClr val="000099"/>
                  </a:solidFill>
                </a:rPr>
                <a:t>β</a:t>
              </a:r>
              <a:r>
                <a:rPr lang="ru-RU" altLang="ru-RU" dirty="0">
                  <a:solidFill>
                    <a:srgbClr val="000099"/>
                  </a:solidFill>
                </a:rPr>
                <a:t>→0 имеем </a:t>
              </a:r>
            </a:p>
          </p:txBody>
        </p:sp>
        <p:grpSp>
          <p:nvGrpSpPr>
            <p:cNvPr id="15389" name="Group 29"/>
            <p:cNvGrpSpPr>
              <a:grpSpLocks/>
            </p:cNvGrpSpPr>
            <p:nvPr/>
          </p:nvGrpSpPr>
          <p:grpSpPr bwMode="auto">
            <a:xfrm>
              <a:off x="453" y="1032"/>
              <a:ext cx="5216" cy="1316"/>
              <a:chOff x="453" y="1032"/>
              <a:chExt cx="5216" cy="1316"/>
            </a:xfrm>
          </p:grpSpPr>
          <p:sp>
            <p:nvSpPr>
              <p:cNvPr id="15375" name="Rectangle 15"/>
              <p:cNvSpPr>
                <a:spLocks noChangeArrowheads="1"/>
              </p:cNvSpPr>
              <p:nvPr/>
            </p:nvSpPr>
            <p:spPr bwMode="auto">
              <a:xfrm>
                <a:off x="544" y="1032"/>
                <a:ext cx="5125"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55600" indent="-355600">
                  <a:defRPr>
                    <a:solidFill>
                      <a:schemeClr val="tx1"/>
                    </a:solidFill>
                    <a:latin typeface="Arial" panose="020B0604020202020204" pitchFamily="34" charset="0"/>
                  </a:defRPr>
                </a:lvl1pPr>
                <a:lvl2pPr marL="6238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ru-RU" altLang="ru-RU" dirty="0">
                    <a:solidFill>
                      <a:srgbClr val="000099"/>
                    </a:solidFill>
                  </a:rPr>
                  <a:t>Перед покупателем ставится задача выбора оптимальной цены покупки с учётом риска увеличения дополнительных расходов, сопутствующих этой покупке. </a:t>
                </a:r>
              </a:p>
              <a:p>
                <a:r>
                  <a:rPr lang="ru-RU" altLang="ru-RU" dirty="0">
                    <a:solidFill>
                      <a:srgbClr val="000099"/>
                    </a:solidFill>
                  </a:rPr>
                  <a:t>Цена автомобиля:</a:t>
                </a:r>
              </a:p>
            </p:txBody>
          </p:sp>
          <p:sp>
            <p:nvSpPr>
              <p:cNvPr id="15376" name="Rectangle 16"/>
              <p:cNvSpPr>
                <a:spLocks noChangeArrowheads="1"/>
              </p:cNvSpPr>
              <p:nvPr/>
            </p:nvSpPr>
            <p:spPr bwMode="auto">
              <a:xfrm>
                <a:off x="453" y="1944"/>
                <a:ext cx="51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ltLang="ru-RU" dirty="0">
                    <a:solidFill>
                      <a:srgbClr val="000099"/>
                    </a:solidFill>
                  </a:rPr>
                  <a:t>где          - номинальная цена,                         - шлейф дополнительных расходов.       </a:t>
                </a:r>
              </a:p>
            </p:txBody>
          </p:sp>
          <p:graphicFrame>
            <p:nvGraphicFramePr>
              <p:cNvPr id="15379" name="Object 19"/>
              <p:cNvGraphicFramePr>
                <a:graphicFrameLocks noChangeAspect="1"/>
              </p:cNvGraphicFramePr>
              <p:nvPr>
                <p:extLst>
                  <p:ext uri="{D42A27DB-BD31-4B8C-83A1-F6EECF244321}">
                    <p14:modId xmlns:p14="http://schemas.microsoft.com/office/powerpoint/2010/main" val="3461113006"/>
                  </p:ext>
                </p:extLst>
              </p:nvPr>
            </p:nvGraphicFramePr>
            <p:xfrm>
              <a:off x="2199" y="1456"/>
              <a:ext cx="1633" cy="316"/>
            </p:xfrm>
            <a:graphic>
              <a:graphicData uri="http://schemas.openxmlformats.org/presentationml/2006/ole">
                <mc:AlternateContent xmlns:mc="http://schemas.openxmlformats.org/markup-compatibility/2006">
                  <mc:Choice xmlns:v="urn:schemas-microsoft-com:vml" Requires="v">
                    <p:oleObj spid="_x0000_s71087" name="Equation" r:id="rId3" imgW="1231366" imgH="241195" progId="Equation.3">
                      <p:embed/>
                    </p:oleObj>
                  </mc:Choice>
                  <mc:Fallback>
                    <p:oleObj name="Equation" r:id="rId3" imgW="1231366"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 y="1456"/>
                            <a:ext cx="1633" cy="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82" name="Object 22"/>
              <p:cNvGraphicFramePr>
                <a:graphicFrameLocks noChangeAspect="1"/>
              </p:cNvGraphicFramePr>
              <p:nvPr>
                <p:extLst>
                  <p:ext uri="{D42A27DB-BD31-4B8C-83A1-F6EECF244321}">
                    <p14:modId xmlns:p14="http://schemas.microsoft.com/office/powerpoint/2010/main" val="3693127385"/>
                  </p:ext>
                </p:extLst>
              </p:nvPr>
            </p:nvGraphicFramePr>
            <p:xfrm>
              <a:off x="884" y="1935"/>
              <a:ext cx="192" cy="246"/>
            </p:xfrm>
            <a:graphic>
              <a:graphicData uri="http://schemas.openxmlformats.org/presentationml/2006/ole">
                <mc:AlternateContent xmlns:mc="http://schemas.openxmlformats.org/markup-compatibility/2006">
                  <mc:Choice xmlns:v="urn:schemas-microsoft-com:vml" Requires="v">
                    <p:oleObj spid="_x0000_s71088" name="Equation" r:id="rId5" imgW="177646" imgH="228402" progId="Equation.3">
                      <p:embed/>
                    </p:oleObj>
                  </mc:Choice>
                  <mc:Fallback>
                    <p:oleObj name="Equation" r:id="rId5" imgW="177646" imgH="22840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 y="1935"/>
                            <a:ext cx="192" cy="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81" name="Object 21"/>
              <p:cNvGraphicFramePr>
                <a:graphicFrameLocks noChangeAspect="1"/>
              </p:cNvGraphicFramePr>
              <p:nvPr>
                <p:extLst>
                  <p:ext uri="{D42A27DB-BD31-4B8C-83A1-F6EECF244321}">
                    <p14:modId xmlns:p14="http://schemas.microsoft.com/office/powerpoint/2010/main" val="763133021"/>
                  </p:ext>
                </p:extLst>
              </p:nvPr>
            </p:nvGraphicFramePr>
            <p:xfrm>
              <a:off x="2596" y="1919"/>
              <a:ext cx="862" cy="298"/>
            </p:xfrm>
            <a:graphic>
              <a:graphicData uri="http://schemas.openxmlformats.org/presentationml/2006/ole">
                <mc:AlternateContent xmlns:mc="http://schemas.openxmlformats.org/markup-compatibility/2006">
                  <mc:Choice xmlns:v="urn:schemas-microsoft-com:vml" Requires="v">
                    <p:oleObj spid="_x0000_s71089" name="Equation" r:id="rId7" imgW="685800" imgH="241300" progId="Equation.3">
                      <p:embed/>
                    </p:oleObj>
                  </mc:Choice>
                  <mc:Fallback>
                    <p:oleObj name="Equation" r:id="rId7" imgW="6858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6" y="1919"/>
                            <a:ext cx="862" cy="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392" name="Object 32"/>
            <p:cNvGraphicFramePr>
              <a:graphicFrameLocks noChangeAspect="1"/>
            </p:cNvGraphicFramePr>
            <p:nvPr/>
          </p:nvGraphicFramePr>
          <p:xfrm>
            <a:off x="1746" y="2704"/>
            <a:ext cx="2540" cy="732"/>
          </p:xfrm>
          <a:graphic>
            <a:graphicData uri="http://schemas.openxmlformats.org/presentationml/2006/ole">
              <mc:AlternateContent xmlns:mc="http://schemas.openxmlformats.org/markup-compatibility/2006">
                <mc:Choice xmlns:v="urn:schemas-microsoft-com:vml" Requires="v">
                  <p:oleObj spid="_x0000_s71090" name="Equation" r:id="rId9" imgW="1625600" imgH="469900" progId="Equation.3">
                    <p:embed/>
                  </p:oleObj>
                </mc:Choice>
                <mc:Fallback>
                  <p:oleObj name="Equation" r:id="rId9" imgW="1625600" imgH="469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6" y="2704"/>
                          <a:ext cx="2540" cy="7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395" name="Text Box 35"/>
          <p:cNvSpPr txBox="1">
            <a:spLocks noChangeArrowheads="1"/>
          </p:cNvSpPr>
          <p:nvPr/>
        </p:nvSpPr>
        <p:spPr bwMode="auto">
          <a:xfrm>
            <a:off x="863601" y="1676488"/>
            <a:ext cx="7165899"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just"/>
            <a:r>
              <a:rPr lang="ru-RU" altLang="ru-RU" sz="2000" b="1" dirty="0">
                <a:solidFill>
                  <a:srgbClr val="FF0000"/>
                </a:solidFill>
              </a:rPr>
              <a:t>В.П. </a:t>
            </a:r>
            <a:r>
              <a:rPr lang="ru-RU" altLang="ru-RU" sz="2000" b="1" dirty="0" smtClean="0">
                <a:solidFill>
                  <a:srgbClr val="FF0000"/>
                </a:solidFill>
              </a:rPr>
              <a:t>Маслов : </a:t>
            </a:r>
            <a:r>
              <a:rPr lang="ru-RU" altLang="ru-RU" sz="2000" b="1" dirty="0">
                <a:solidFill>
                  <a:srgbClr val="FF0000"/>
                </a:solidFill>
              </a:rPr>
              <a:t>выбор оптимальной цены автомобиля</a:t>
            </a:r>
          </a:p>
        </p:txBody>
      </p:sp>
      <p:sp>
        <p:nvSpPr>
          <p:cNvPr id="19" name="Прямоугольник 18"/>
          <p:cNvSpPr/>
          <p:nvPr/>
        </p:nvSpPr>
        <p:spPr>
          <a:xfrm>
            <a:off x="465427" y="246063"/>
            <a:ext cx="8678573" cy="646331"/>
          </a:xfrm>
          <a:prstGeom prst="rect">
            <a:avLst/>
          </a:prstGeom>
        </p:spPr>
        <p:txBody>
          <a:bodyPr wrap="square">
            <a:spAutoFit/>
          </a:bodyPr>
          <a:lstStyle/>
          <a:p>
            <a:pPr algn="just"/>
            <a:r>
              <a:rPr lang="ru-RU" dirty="0" smtClean="0">
                <a:solidFill>
                  <a:srgbClr val="000099"/>
                </a:solidFill>
                <a:latin typeface="+mn-lt"/>
                <a:ea typeface="Calibri" panose="020F0502020204030204" pitchFamily="34" charset="0"/>
              </a:rPr>
              <a:t>3. Параметризация для </a:t>
            </a:r>
            <a:r>
              <a:rPr lang="ru-RU" dirty="0">
                <a:solidFill>
                  <a:srgbClr val="000099"/>
                </a:solidFill>
                <a:latin typeface="+mn-lt"/>
                <a:ea typeface="Calibri" panose="020F0502020204030204" pitchFamily="34" charset="0"/>
              </a:rPr>
              <a:t>виртуальной </a:t>
            </a:r>
            <a:r>
              <a:rPr lang="ru-RU" dirty="0" smtClean="0">
                <a:solidFill>
                  <a:srgbClr val="000099"/>
                </a:solidFill>
                <a:latin typeface="+mn-lt"/>
                <a:ea typeface="Calibri" panose="020F0502020204030204" pitchFamily="34" charset="0"/>
              </a:rPr>
              <a:t>частоты, учитывающее вклад </a:t>
            </a:r>
          </a:p>
          <a:p>
            <a:pPr algn="just"/>
            <a:r>
              <a:rPr lang="ru-RU" dirty="0" smtClean="0">
                <a:solidFill>
                  <a:srgbClr val="000099"/>
                </a:solidFill>
                <a:latin typeface="+mn-lt"/>
                <a:ea typeface="Calibri" panose="020F0502020204030204" pitchFamily="34" charset="0"/>
              </a:rPr>
              <a:t> </a:t>
            </a:r>
            <a:r>
              <a:rPr lang="ru-RU" dirty="0">
                <a:solidFill>
                  <a:srgbClr val="000099"/>
                </a:solidFill>
              </a:rPr>
              <a:t>в области малых и средних частот</a:t>
            </a:r>
            <a:r>
              <a:rPr lang="ru-RU" dirty="0" smtClean="0">
                <a:solidFill>
                  <a:srgbClr val="000099"/>
                </a:solidFill>
                <a:latin typeface="+mn-lt"/>
                <a:ea typeface="Calibri" panose="020F0502020204030204" pitchFamily="34" charset="0"/>
              </a:rPr>
              <a:t> </a:t>
            </a:r>
            <a:endParaRPr lang="ru-RU" dirty="0">
              <a:solidFill>
                <a:srgbClr val="000099"/>
              </a:solidFill>
              <a:latin typeface="+mn-lt"/>
            </a:endParaRPr>
          </a:p>
        </p:txBody>
      </p:sp>
      <p:graphicFrame>
        <p:nvGraphicFramePr>
          <p:cNvPr id="20" name="Объект 19"/>
          <p:cNvGraphicFramePr>
            <a:graphicFrameLocks noChangeAspect="1"/>
          </p:cNvGraphicFramePr>
          <p:nvPr>
            <p:extLst>
              <p:ext uri="{D42A27DB-BD31-4B8C-83A1-F6EECF244321}">
                <p14:modId xmlns:p14="http://schemas.microsoft.com/office/powerpoint/2010/main" val="1487005837"/>
              </p:ext>
            </p:extLst>
          </p:nvPr>
        </p:nvGraphicFramePr>
        <p:xfrm>
          <a:off x="2326804" y="1088915"/>
          <a:ext cx="3145309" cy="504056"/>
        </p:xfrm>
        <a:graphic>
          <a:graphicData uri="http://schemas.openxmlformats.org/presentationml/2006/ole">
            <mc:AlternateContent xmlns:mc="http://schemas.openxmlformats.org/markup-compatibility/2006">
              <mc:Choice xmlns:v="urn:schemas-microsoft-com:vml" Requires="v">
                <p:oleObj spid="_x0000_s71091" name="Equation" r:id="rId11" imgW="1473200" imgH="241300" progId="Equation.DSMT4">
                  <p:embed/>
                </p:oleObj>
              </mc:Choice>
              <mc:Fallback>
                <p:oleObj name="Equation" r:id="rId11" imgW="14732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6804" y="1088915"/>
                        <a:ext cx="3145309" cy="504056"/>
                      </a:xfrm>
                      <a:prstGeom prst="rect">
                        <a:avLst/>
                      </a:prstGeom>
                      <a:noFill/>
                    </p:spPr>
                  </p:pic>
                </p:oleObj>
              </mc:Fallback>
            </mc:AlternateContent>
          </a:graphicData>
        </a:graphic>
      </p:graphicFrame>
    </p:spTree>
    <p:extLst>
      <p:ext uri="{BB962C8B-B14F-4D97-AF65-F5344CB8AC3E}">
        <p14:creationId xmlns:p14="http://schemas.microsoft.com/office/powerpoint/2010/main" val="38689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4"/>
          <p:cNvSpPr>
            <a:spLocks noGrp="1"/>
          </p:cNvSpPr>
          <p:nvPr>
            <p:ph type="sldNum" sz="quarter" idx="12"/>
          </p:nvPr>
        </p:nvSpPr>
        <p:spPr/>
        <p:txBody>
          <a:bodyPr/>
          <a:lstStyle/>
          <a:p>
            <a:fld id="{500BA921-71DB-47C4-9FFC-226EB94D5675}" type="slidenum">
              <a:rPr lang="ru-RU" altLang="ru-RU"/>
              <a:pPr/>
              <a:t>17</a:t>
            </a:fld>
            <a:endParaRPr lang="ru-RU" altLang="ru-RU"/>
          </a:p>
        </p:txBody>
      </p:sp>
      <p:sp>
        <p:nvSpPr>
          <p:cNvPr id="16388" name="Text Box 4"/>
          <p:cNvSpPr txBox="1">
            <a:spLocks noChangeArrowheads="1"/>
          </p:cNvSpPr>
          <p:nvPr/>
        </p:nvSpPr>
        <p:spPr bwMode="auto">
          <a:xfrm>
            <a:off x="684213" y="188913"/>
            <a:ext cx="7488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b="1" dirty="0" smtClean="0">
                <a:solidFill>
                  <a:srgbClr val="FF0000"/>
                </a:solidFill>
              </a:rPr>
              <a:t>Экспериментально построенные графики </a:t>
            </a:r>
            <a:endParaRPr lang="ru-RU" altLang="ru-RU" b="1" dirty="0">
              <a:solidFill>
                <a:srgbClr val="FF0000"/>
              </a:solidFill>
            </a:endParaRPr>
          </a:p>
        </p:txBody>
      </p:sp>
      <p:pic>
        <p:nvPicPr>
          <p:cNvPr id="16389" name="Picture 5" descr="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2436" y="3709075"/>
            <a:ext cx="3975895" cy="2861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4" name="Picture 10"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240" y="3533884"/>
            <a:ext cx="4096297" cy="293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091300" y="1165202"/>
            <a:ext cx="4198748" cy="1200329"/>
          </a:xfrm>
          <a:prstGeom prst="rect">
            <a:avLst/>
          </a:prstGeom>
        </p:spPr>
        <p:txBody>
          <a:bodyPr wrap="square">
            <a:spAutoFit/>
          </a:bodyPr>
          <a:lstStyle/>
          <a:p>
            <a:r>
              <a:rPr lang="ru-RU" spc="-10" dirty="0">
                <a:solidFill>
                  <a:srgbClr val="000099"/>
                </a:solidFill>
                <a:latin typeface="Times New Roman" panose="02020603050405020304" pitchFamily="18" charset="0"/>
                <a:ea typeface="Times New Roman" panose="02020603050405020304" pitchFamily="18" charset="0"/>
              </a:rPr>
              <a:t>Точка перегиба гра</a:t>
            </a:r>
            <a:r>
              <a:rPr lang="ru-RU" spc="-20" dirty="0">
                <a:solidFill>
                  <a:srgbClr val="000099"/>
                </a:solidFill>
                <a:latin typeface="Times New Roman" panose="02020603050405020304" pitchFamily="18" charset="0"/>
                <a:ea typeface="Times New Roman" panose="02020603050405020304" pitchFamily="18" charset="0"/>
              </a:rPr>
              <a:t>фика - это точка, </a:t>
            </a:r>
            <a:endParaRPr lang="ru-RU" spc="-20" dirty="0" smtClean="0">
              <a:solidFill>
                <a:srgbClr val="000099"/>
              </a:solidFill>
              <a:latin typeface="Times New Roman" panose="02020603050405020304" pitchFamily="18" charset="0"/>
              <a:ea typeface="Times New Roman" panose="02020603050405020304" pitchFamily="18" charset="0"/>
            </a:endParaRPr>
          </a:p>
          <a:p>
            <a:r>
              <a:rPr lang="ru-RU" spc="-20" dirty="0" smtClean="0">
                <a:solidFill>
                  <a:srgbClr val="000099"/>
                </a:solidFill>
                <a:latin typeface="Times New Roman" panose="02020603050405020304" pitchFamily="18" charset="0"/>
                <a:ea typeface="Times New Roman" panose="02020603050405020304" pitchFamily="18" charset="0"/>
              </a:rPr>
              <a:t>в </a:t>
            </a:r>
            <a:r>
              <a:rPr lang="ru-RU" spc="-20" dirty="0">
                <a:solidFill>
                  <a:srgbClr val="000099"/>
                </a:solidFill>
                <a:latin typeface="Times New Roman" panose="02020603050405020304" pitchFamily="18" charset="0"/>
                <a:ea typeface="Times New Roman" panose="02020603050405020304" pitchFamily="18" charset="0"/>
              </a:rPr>
              <a:t>которой цена покупки тянет за собой наи</a:t>
            </a:r>
            <a:r>
              <a:rPr lang="ru-RU" spc="-35" dirty="0">
                <a:solidFill>
                  <a:srgbClr val="000099"/>
                </a:solidFill>
                <a:latin typeface="Times New Roman" panose="02020603050405020304" pitchFamily="18" charset="0"/>
                <a:ea typeface="Times New Roman" panose="02020603050405020304" pitchFamily="18" charset="0"/>
              </a:rPr>
              <a:t>меньший хвост расходов относительно реальной цены. </a:t>
            </a:r>
            <a:endParaRPr lang="ru-RU" dirty="0">
              <a:solidFill>
                <a:srgbClr val="000099"/>
              </a:solidFill>
            </a:endParaRPr>
          </a:p>
        </p:txBody>
      </p:sp>
      <p:sp>
        <p:nvSpPr>
          <p:cNvPr id="3" name="Прямоугольник 2"/>
          <p:cNvSpPr/>
          <p:nvPr/>
        </p:nvSpPr>
        <p:spPr>
          <a:xfrm>
            <a:off x="5004048" y="2697132"/>
            <a:ext cx="4572000" cy="646331"/>
          </a:xfrm>
          <a:prstGeom prst="rect">
            <a:avLst/>
          </a:prstGeom>
        </p:spPr>
        <p:txBody>
          <a:bodyPr>
            <a:spAutoFit/>
          </a:bodyPr>
          <a:lstStyle/>
          <a:p>
            <a:r>
              <a:rPr lang="ru-RU" spc="-35" dirty="0" smtClean="0">
                <a:solidFill>
                  <a:srgbClr val="000099"/>
                </a:solidFill>
                <a:latin typeface="Times New Roman" panose="02020603050405020304" pitchFamily="18" charset="0"/>
                <a:ea typeface="Times New Roman" panose="02020603050405020304" pitchFamily="18" charset="0"/>
              </a:rPr>
              <a:t>Н</a:t>
            </a:r>
            <a:r>
              <a:rPr lang="ru-RU" spc="-5" dirty="0" smtClean="0">
                <a:solidFill>
                  <a:srgbClr val="000099"/>
                </a:solidFill>
                <a:latin typeface="Times New Roman" panose="02020603050405020304" pitchFamily="18" charset="0"/>
                <a:ea typeface="Times New Roman" panose="02020603050405020304" pitchFamily="18" charset="0"/>
              </a:rPr>
              <a:t>а </a:t>
            </a:r>
            <a:r>
              <a:rPr lang="ru-RU" spc="-5" dirty="0">
                <a:solidFill>
                  <a:srgbClr val="000099"/>
                </a:solidFill>
                <a:latin typeface="Times New Roman" panose="02020603050405020304" pitchFamily="18" charset="0"/>
                <a:ea typeface="Times New Roman" panose="02020603050405020304" pitchFamily="18" charset="0"/>
              </a:rPr>
              <a:t>двух графиках эта точка практически одна и та </a:t>
            </a:r>
            <a:r>
              <a:rPr lang="en-US" spc="-5" dirty="0" smtClean="0">
                <a:solidFill>
                  <a:srgbClr val="000099"/>
                </a:solidFill>
                <a:latin typeface="Times New Roman" panose="02020603050405020304" pitchFamily="18" charset="0"/>
                <a:ea typeface="Times New Roman" panose="02020603050405020304" pitchFamily="18" charset="0"/>
              </a:rPr>
              <a:t> </a:t>
            </a:r>
            <a:r>
              <a:rPr lang="ru-RU" spc="-10" dirty="0">
                <a:solidFill>
                  <a:srgbClr val="000099"/>
                </a:solidFill>
                <a:latin typeface="Times New Roman" panose="02020603050405020304" pitchFamily="18" charset="0"/>
                <a:ea typeface="Times New Roman" panose="02020603050405020304" pitchFamily="18" charset="0"/>
              </a:rPr>
              <a:t>же - около 21 тыс. долларов. </a:t>
            </a:r>
            <a:endParaRPr lang="ru-RU" dirty="0">
              <a:solidFill>
                <a:srgbClr val="000099"/>
              </a:solidFill>
            </a:endParaRPr>
          </a:p>
        </p:txBody>
      </p:sp>
      <p:pic>
        <p:nvPicPr>
          <p:cNvPr id="8" name="Рисунок 7"/>
          <p:cNvPicPr>
            <a:picLocks noChangeAspect="1"/>
          </p:cNvPicPr>
          <p:nvPr/>
        </p:nvPicPr>
        <p:blipFill>
          <a:blip r:embed="rId4"/>
          <a:stretch>
            <a:fillRect/>
          </a:stretch>
        </p:blipFill>
        <p:spPr>
          <a:xfrm>
            <a:off x="611560" y="627711"/>
            <a:ext cx="1958045" cy="2822407"/>
          </a:xfrm>
          <a:prstGeom prst="rect">
            <a:avLst/>
          </a:prstGeom>
        </p:spPr>
      </p:pic>
    </p:spTree>
    <p:extLst>
      <p:ext uri="{BB962C8B-B14F-4D97-AF65-F5344CB8AC3E}">
        <p14:creationId xmlns:p14="http://schemas.microsoft.com/office/powerpoint/2010/main" val="205196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18</a:t>
            </a:fld>
            <a:endParaRPr lang="ru-RU" altLang="ru-RU"/>
          </a:p>
        </p:txBody>
      </p:sp>
      <p:pic>
        <p:nvPicPr>
          <p:cNvPr id="3" name="Рисунок 2"/>
          <p:cNvPicPr>
            <a:picLocks noChangeAspect="1"/>
          </p:cNvPicPr>
          <p:nvPr/>
        </p:nvPicPr>
        <p:blipFill>
          <a:blip r:embed="rId2"/>
          <a:stretch>
            <a:fillRect/>
          </a:stretch>
        </p:blipFill>
        <p:spPr>
          <a:xfrm>
            <a:off x="121742" y="95423"/>
            <a:ext cx="8914754" cy="6717953"/>
          </a:xfrm>
          <a:prstGeom prst="rect">
            <a:avLst/>
          </a:prstGeom>
        </p:spPr>
      </p:pic>
    </p:spTree>
    <p:extLst>
      <p:ext uri="{BB962C8B-B14F-4D97-AF65-F5344CB8AC3E}">
        <p14:creationId xmlns:p14="http://schemas.microsoft.com/office/powerpoint/2010/main" val="123009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Номер слайда 5"/>
          <p:cNvSpPr txBox="1">
            <a:spLocks noGrp="1"/>
          </p:cNvSpPr>
          <p:nvPr/>
        </p:nvSpPr>
        <p:spPr bwMode="auto">
          <a:xfrm>
            <a:off x="6553200" y="6419850"/>
            <a:ext cx="2468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F3AC0D-00A6-46DC-AF75-D8A1CFAB13A3}" type="slidenum">
              <a:rPr lang="ru-RU" altLang="ru-RU" sz="1400"/>
              <a:pPr algn="r" eaLnBrk="1" hangingPunct="1"/>
              <a:t>19</a:t>
            </a:fld>
            <a:endParaRPr lang="ru-RU" altLang="ru-RU" sz="1400"/>
          </a:p>
        </p:txBody>
      </p:sp>
      <p:sp>
        <p:nvSpPr>
          <p:cNvPr id="48131" name="Rectangle 2"/>
          <p:cNvSpPr>
            <a:spLocks noGrp="1" noChangeArrowheads="1"/>
          </p:cNvSpPr>
          <p:nvPr>
            <p:ph type="title" idx="4294967295"/>
          </p:nvPr>
        </p:nvSpPr>
        <p:spPr>
          <a:xfrm>
            <a:off x="2051720" y="22653"/>
            <a:ext cx="5076056" cy="567789"/>
          </a:xfrm>
        </p:spPr>
        <p:txBody>
          <a:bodyPr/>
          <a:lstStyle/>
          <a:p>
            <a:pPr eaLnBrk="1" hangingPunct="1"/>
            <a:r>
              <a:rPr lang="ru-RU" altLang="ru-RU" sz="2400" b="1" dirty="0" smtClean="0">
                <a:solidFill>
                  <a:srgbClr val="FF0000"/>
                </a:solidFill>
              </a:rPr>
              <a:t>Анализ программы </a:t>
            </a:r>
            <a:r>
              <a:rPr lang="en-US" altLang="ru-RU" sz="2400" b="1" dirty="0" smtClean="0">
                <a:solidFill>
                  <a:srgbClr val="FF0000"/>
                </a:solidFill>
              </a:rPr>
              <a:t>Rhino</a:t>
            </a:r>
            <a:endParaRPr lang="ru-RU" altLang="ru-RU" sz="2400" b="1" dirty="0" smtClean="0">
              <a:solidFill>
                <a:srgbClr val="FF0000"/>
              </a:solidFill>
            </a:endParaRPr>
          </a:p>
        </p:txBody>
      </p:sp>
      <p:sp>
        <p:nvSpPr>
          <p:cNvPr id="48132" name="Rectangle 1"/>
          <p:cNvSpPr>
            <a:spLocks noChangeArrowheads="1"/>
          </p:cNvSpPr>
          <p:nvPr/>
        </p:nvSpPr>
        <p:spPr bwMode="auto">
          <a:xfrm>
            <a:off x="611560" y="590442"/>
            <a:ext cx="7388225" cy="14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ru-RU" sz="2000" b="1" dirty="0">
                <a:solidFill>
                  <a:srgbClr val="000099"/>
                </a:solidFill>
                <a:cs typeface="Times New Roman" panose="02020603050405020304" pitchFamily="18" charset="0"/>
              </a:rPr>
              <a:t>Rhino</a:t>
            </a:r>
            <a:r>
              <a:rPr lang="ru-RU" altLang="ru-RU" sz="2000" dirty="0">
                <a:solidFill>
                  <a:srgbClr val="000099"/>
                </a:solidFill>
                <a:cs typeface="Times New Roman" panose="02020603050405020304" pitchFamily="18" charset="0"/>
              </a:rPr>
              <a:t> – интерпретатор языка </a:t>
            </a:r>
            <a:r>
              <a:rPr lang="ru-RU" altLang="ru-RU" sz="2000" dirty="0" err="1">
                <a:solidFill>
                  <a:srgbClr val="000099"/>
                </a:solidFill>
                <a:cs typeface="Times New Roman" panose="02020603050405020304" pitchFamily="18" charset="0"/>
              </a:rPr>
              <a:t>ECMAScript</a:t>
            </a:r>
            <a:r>
              <a:rPr lang="ru-RU" altLang="ru-RU" sz="2000" dirty="0">
                <a:solidFill>
                  <a:srgbClr val="000099"/>
                </a:solidFill>
                <a:cs typeface="Times New Roman" panose="02020603050405020304" pitchFamily="18" charset="0"/>
              </a:rPr>
              <a:t> с открытыми исходными кодами на языке </a:t>
            </a:r>
            <a:r>
              <a:rPr lang="ru-RU" altLang="ru-RU" sz="2000" dirty="0" err="1">
                <a:solidFill>
                  <a:srgbClr val="000099"/>
                </a:solidFill>
                <a:cs typeface="Times New Roman" panose="02020603050405020304" pitchFamily="18" charset="0"/>
              </a:rPr>
              <a:t>Java</a:t>
            </a:r>
            <a:r>
              <a:rPr lang="ru-RU" altLang="ru-RU" sz="2000" dirty="0">
                <a:solidFill>
                  <a:srgbClr val="000099"/>
                </a:solidFill>
                <a:cs typeface="Times New Roman" panose="02020603050405020304" pitchFamily="18" charset="0"/>
              </a:rPr>
              <a:t>, разработанный компанией </a:t>
            </a:r>
            <a:r>
              <a:rPr lang="en-US" altLang="ru-RU" sz="2000" dirty="0">
                <a:solidFill>
                  <a:srgbClr val="000099"/>
                </a:solidFill>
                <a:cs typeface="Times New Roman" panose="02020603050405020304" pitchFamily="18" charset="0"/>
              </a:rPr>
              <a:t>Mozilla Foundation</a:t>
            </a:r>
            <a:r>
              <a:rPr lang="ru-RU" altLang="ru-RU" sz="2000" dirty="0">
                <a:solidFill>
                  <a:srgbClr val="000099"/>
                </a:solidFill>
                <a:cs typeface="Times New Roman" panose="02020603050405020304" pitchFamily="18" charset="0"/>
              </a:rPr>
              <a:t> (http://www.mozilla.org)</a:t>
            </a:r>
            <a:endParaRPr lang="ru-RU" altLang="ru-RU" sz="2000" dirty="0">
              <a:solidFill>
                <a:srgbClr val="000099"/>
              </a:solidFill>
            </a:endParaRPr>
          </a:p>
        </p:txBody>
      </p:sp>
      <p:sp>
        <p:nvSpPr>
          <p:cNvPr id="2" name="Прямоугольник 1"/>
          <p:cNvSpPr/>
          <p:nvPr/>
        </p:nvSpPr>
        <p:spPr>
          <a:xfrm>
            <a:off x="514673" y="2276872"/>
            <a:ext cx="7272808" cy="3000821"/>
          </a:xfrm>
          <a:prstGeom prst="rect">
            <a:avLst/>
          </a:prstGeom>
        </p:spPr>
        <p:txBody>
          <a:bodyPr wrap="square">
            <a:spAutoFit/>
          </a:bodyPr>
          <a:lstStyle/>
          <a:p>
            <a:pPr indent="450215" algn="just">
              <a:lnSpc>
                <a:spcPct val="150000"/>
              </a:lnSpc>
              <a:spcAft>
                <a:spcPts val="0"/>
              </a:spcAft>
            </a:pP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Основная структурная единица языка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лексема</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она имеет определенный смысл и </a:t>
            </a:r>
            <a:r>
              <a:rPr lang="ru-RU"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назначение:</a:t>
            </a:r>
          </a:p>
          <a:p>
            <a:pPr algn="just">
              <a:lnSpc>
                <a:spcPct val="150000"/>
              </a:lnSpc>
              <a:spcAft>
                <a:spcPts val="0"/>
              </a:spcAft>
            </a:pPr>
            <a: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зарезервированные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ключевые слова</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имеющие однозначное толкование в программе и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являющиеся управляющими для процессора</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ru-RU"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идентификаторы</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которые придумывает программист для хранения и доступа к данным, либо для описания создаваемых им типов и объектов; </a:t>
            </a:r>
            <a:r>
              <a:rPr lang="ru-RU"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служебные слова </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для вспомогательных нужд.</a:t>
            </a:r>
            <a:endParaRPr lang="ru-RU" sz="14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87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13"/>
          <p:cNvSpPr txBox="1">
            <a:spLocks noChangeArrowheads="1"/>
          </p:cNvSpPr>
          <p:nvPr/>
        </p:nvSpPr>
        <p:spPr bwMode="auto">
          <a:xfrm>
            <a:off x="1009902" y="95896"/>
            <a:ext cx="7508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dirty="0">
                <a:solidFill>
                  <a:srgbClr val="FF0000"/>
                </a:solidFill>
                <a:latin typeface="+mn-lt"/>
              </a:rPr>
              <a:t>Из истории ранговых распределений</a:t>
            </a:r>
          </a:p>
        </p:txBody>
      </p:sp>
      <p:sp>
        <p:nvSpPr>
          <p:cNvPr id="5128" name="Text Box 13"/>
          <p:cNvSpPr txBox="1">
            <a:spLocks noChangeArrowheads="1"/>
          </p:cNvSpPr>
          <p:nvPr/>
        </p:nvSpPr>
        <p:spPr bwMode="auto">
          <a:xfrm>
            <a:off x="3005810" y="1787895"/>
            <a:ext cx="284225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1600" dirty="0" smtClean="0">
                <a:solidFill>
                  <a:srgbClr val="000099"/>
                </a:solidFill>
                <a:latin typeface="+mn-lt"/>
              </a:rPr>
              <a:t>1913 г. – Феликс Ауэрбах</a:t>
            </a:r>
            <a:endParaRPr lang="ru-RU" altLang="ru-RU" sz="1600" dirty="0">
              <a:solidFill>
                <a:srgbClr val="000099"/>
              </a:solidFill>
              <a:latin typeface="+mn-lt"/>
            </a:endParaRPr>
          </a:p>
        </p:txBody>
      </p:sp>
      <p:sp>
        <p:nvSpPr>
          <p:cNvPr id="51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p>
        </p:txBody>
      </p:sp>
      <p:sp>
        <p:nvSpPr>
          <p:cNvPr id="5130" name="Прямоугольник 8"/>
          <p:cNvSpPr>
            <a:spLocks noChangeArrowheads="1"/>
          </p:cNvSpPr>
          <p:nvPr/>
        </p:nvSpPr>
        <p:spPr bwMode="auto">
          <a:xfrm>
            <a:off x="724997" y="2469816"/>
            <a:ext cx="4711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1600" dirty="0">
                <a:solidFill>
                  <a:srgbClr val="000099"/>
                </a:solidFill>
                <a:latin typeface="+mn-lt"/>
              </a:rPr>
              <a:t>– численность населения города </a:t>
            </a:r>
            <a:r>
              <a:rPr lang="en-US" altLang="ru-RU" sz="1600" dirty="0">
                <a:solidFill>
                  <a:srgbClr val="000099"/>
                </a:solidFill>
                <a:latin typeface="+mn-lt"/>
              </a:rPr>
              <a:t>n</a:t>
            </a:r>
            <a:r>
              <a:rPr lang="ru-RU" altLang="ru-RU" sz="1600" dirty="0">
                <a:solidFill>
                  <a:srgbClr val="000099"/>
                </a:solidFill>
                <a:latin typeface="+mn-lt"/>
              </a:rPr>
              <a:t>–</a:t>
            </a:r>
            <a:r>
              <a:rPr lang="ru-RU" altLang="ru-RU" sz="1600" dirty="0" err="1">
                <a:solidFill>
                  <a:srgbClr val="000099"/>
                </a:solidFill>
                <a:latin typeface="+mn-lt"/>
              </a:rPr>
              <a:t>го</a:t>
            </a:r>
            <a:r>
              <a:rPr lang="ru-RU" altLang="ru-RU" sz="1600" dirty="0">
                <a:solidFill>
                  <a:srgbClr val="000099"/>
                </a:solidFill>
                <a:latin typeface="+mn-lt"/>
              </a:rPr>
              <a:t> ранга;  </a:t>
            </a:r>
          </a:p>
        </p:txBody>
      </p:sp>
      <p:sp>
        <p:nvSpPr>
          <p:cNvPr id="51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p>
        </p:txBody>
      </p:sp>
      <p:sp>
        <p:nvSpPr>
          <p:cNvPr id="5132" name="Прямоугольник 11"/>
          <p:cNvSpPr>
            <a:spLocks noChangeArrowheads="1"/>
          </p:cNvSpPr>
          <p:nvPr/>
        </p:nvSpPr>
        <p:spPr bwMode="auto">
          <a:xfrm>
            <a:off x="620544" y="2826734"/>
            <a:ext cx="5550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1600" dirty="0">
                <a:solidFill>
                  <a:srgbClr val="000099"/>
                </a:solidFill>
                <a:latin typeface="+mn-lt"/>
              </a:rPr>
              <a:t>– численность населения города 1-го ранга </a:t>
            </a:r>
            <a:endParaRPr lang="en-US" altLang="ru-RU" sz="1600" dirty="0" smtClean="0">
              <a:solidFill>
                <a:srgbClr val="000099"/>
              </a:solidFill>
              <a:latin typeface="+mn-lt"/>
            </a:endParaRPr>
          </a:p>
          <a:p>
            <a:pPr eaLnBrk="1" hangingPunct="1"/>
            <a:r>
              <a:rPr lang="ru-RU" altLang="ru-RU" sz="1600" dirty="0" smtClean="0">
                <a:solidFill>
                  <a:srgbClr val="000099"/>
                </a:solidFill>
                <a:latin typeface="+mn-lt"/>
              </a:rPr>
              <a:t>(</a:t>
            </a:r>
            <a:r>
              <a:rPr lang="ru-RU" altLang="ru-RU" sz="1600" dirty="0">
                <a:solidFill>
                  <a:srgbClr val="000099"/>
                </a:solidFill>
                <a:latin typeface="+mn-lt"/>
              </a:rPr>
              <a:t>город с максимальным количеством жителей)</a:t>
            </a:r>
          </a:p>
        </p:txBody>
      </p:sp>
      <p:sp>
        <p:nvSpPr>
          <p:cNvPr id="51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p>
        </p:txBody>
      </p:sp>
      <p:graphicFrame>
        <p:nvGraphicFramePr>
          <p:cNvPr id="5122" name="Object 14"/>
          <p:cNvGraphicFramePr>
            <a:graphicFrameLocks noChangeAspect="1"/>
          </p:cNvGraphicFramePr>
          <p:nvPr>
            <p:extLst/>
          </p:nvPr>
        </p:nvGraphicFramePr>
        <p:xfrm>
          <a:off x="57690" y="2360000"/>
          <a:ext cx="688975" cy="488950"/>
        </p:xfrm>
        <a:graphic>
          <a:graphicData uri="http://schemas.openxmlformats.org/presentationml/2006/ole">
            <mc:AlternateContent xmlns:mc="http://schemas.openxmlformats.org/markup-compatibility/2006">
              <mc:Choice xmlns:v="urn:schemas-microsoft-com:vml" Requires="v">
                <p:oleObj spid="_x0000_s105504" name="Equation" r:id="rId4" imgW="203040" imgH="241200" progId="Equation.DSMT4">
                  <p:embed/>
                </p:oleObj>
              </mc:Choice>
              <mc:Fallback>
                <p:oleObj name="Equation" r:id="rId4" imgW="2030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0" y="2360000"/>
                        <a:ext cx="68897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9"/>
          <p:cNvGraphicFramePr>
            <a:graphicFrameLocks noChangeAspect="1"/>
          </p:cNvGraphicFramePr>
          <p:nvPr>
            <p:extLst/>
          </p:nvPr>
        </p:nvGraphicFramePr>
        <p:xfrm>
          <a:off x="53376" y="2886520"/>
          <a:ext cx="603250" cy="494974"/>
        </p:xfrm>
        <a:graphic>
          <a:graphicData uri="http://schemas.openxmlformats.org/presentationml/2006/ole">
            <mc:AlternateContent xmlns:mc="http://schemas.openxmlformats.org/markup-compatibility/2006">
              <mc:Choice xmlns:v="urn:schemas-microsoft-com:vml" Requires="v">
                <p:oleObj spid="_x0000_s105505" name="Equation" r:id="rId6" imgW="177480" imgH="241200" progId="Equation.DSMT4">
                  <p:embed/>
                </p:oleObj>
              </mc:Choice>
              <mc:Fallback>
                <p:oleObj name="Equation" r:id="rId6" imgW="1774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76" y="2886520"/>
                        <a:ext cx="603250" cy="494974"/>
                      </a:xfrm>
                      <a:prstGeom prst="rect">
                        <a:avLst/>
                      </a:prstGeom>
                      <a:noFill/>
                      <a:extLst/>
                    </p:spPr>
                  </p:pic>
                </p:oleObj>
              </mc:Fallback>
            </mc:AlternateContent>
          </a:graphicData>
        </a:graphic>
      </p:graphicFrame>
      <p:graphicFrame>
        <p:nvGraphicFramePr>
          <p:cNvPr id="5124" name="Object 10"/>
          <p:cNvGraphicFramePr>
            <a:graphicFrameLocks noChangeAspect="1"/>
          </p:cNvGraphicFramePr>
          <p:nvPr>
            <p:extLst/>
          </p:nvPr>
        </p:nvGraphicFramePr>
        <p:xfrm>
          <a:off x="1195527" y="1581282"/>
          <a:ext cx="1895475" cy="925512"/>
        </p:xfrm>
        <a:graphic>
          <a:graphicData uri="http://schemas.openxmlformats.org/presentationml/2006/ole">
            <mc:AlternateContent xmlns:mc="http://schemas.openxmlformats.org/markup-compatibility/2006">
              <mc:Choice xmlns:v="urn:schemas-microsoft-com:vml" Requires="v">
                <p:oleObj spid="_x0000_s105506" name="Equation" r:id="rId8" imgW="558720" imgH="457200" progId="Equation.3">
                  <p:embed/>
                </p:oleObj>
              </mc:Choice>
              <mc:Fallback>
                <p:oleObj name="Equation" r:id="rId8" imgW="55872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5527" y="1581282"/>
                        <a:ext cx="1895475" cy="92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омер слайда 1"/>
          <p:cNvSpPr>
            <a:spLocks noGrp="1"/>
          </p:cNvSpPr>
          <p:nvPr>
            <p:ph type="sldNum" sz="quarter" idx="12"/>
          </p:nvPr>
        </p:nvSpPr>
        <p:spPr/>
        <p:txBody>
          <a:bodyPr vert="horz" lIns="91440" tIns="45720" rIns="91440" bIns="45720" rtlCol="0" anchor="ctr"/>
          <a:lstStyle/>
          <a:p>
            <a:fld id="{CCA4EF36-3C39-4573-85D3-1776698D4B7A}" type="slidenum">
              <a:rPr lang="ru-RU">
                <a:solidFill>
                  <a:schemeClr val="tx2">
                    <a:lumMod val="75000"/>
                  </a:schemeClr>
                </a:solidFill>
                <a:latin typeface="Arial" panose="020B0604020202020204" pitchFamily="34" charset="0"/>
                <a:cs typeface="Arial" panose="020B0604020202020204" pitchFamily="34" charset="0"/>
              </a:rPr>
              <a:pPr/>
              <a:t>2</a:t>
            </a:fld>
            <a:endParaRPr lang="ru-RU" dirty="0">
              <a:solidFill>
                <a:schemeClr val="tx2">
                  <a:lumMod val="75000"/>
                </a:schemeClr>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5190" y="651521"/>
            <a:ext cx="2658951" cy="4078014"/>
          </a:xfrm>
          <a:prstGeom prst="rect">
            <a:avLst/>
          </a:prstGeom>
        </p:spPr>
      </p:pic>
      <p:sp>
        <p:nvSpPr>
          <p:cNvPr id="5" name="Прямоугольник 4"/>
          <p:cNvSpPr/>
          <p:nvPr/>
        </p:nvSpPr>
        <p:spPr>
          <a:xfrm>
            <a:off x="53376" y="3718477"/>
            <a:ext cx="5891828" cy="1200329"/>
          </a:xfrm>
          <a:prstGeom prst="rect">
            <a:avLst/>
          </a:prstGeom>
        </p:spPr>
        <p:txBody>
          <a:bodyPr wrap="square">
            <a:spAutoFit/>
          </a:bodyPr>
          <a:lstStyle/>
          <a:p>
            <a:r>
              <a:rPr lang="de-DE" dirty="0" err="1" smtClean="0"/>
              <a:t>Petermann’s</a:t>
            </a:r>
            <a:r>
              <a:rPr lang="de-DE" dirty="0" smtClean="0"/>
              <a:t> </a:t>
            </a:r>
            <a:r>
              <a:rPr lang="de-DE" dirty="0"/>
              <a:t>Geographische Mitteilungen 59, 74–76</a:t>
            </a:r>
            <a:endParaRPr lang="en-US" dirty="0" smtClean="0">
              <a:solidFill>
                <a:srgbClr val="C00000"/>
              </a:solidFill>
            </a:endParaRPr>
          </a:p>
          <a:p>
            <a:r>
              <a:rPr lang="de-DE" dirty="0">
                <a:solidFill>
                  <a:srgbClr val="C00000"/>
                </a:solidFill>
              </a:rPr>
              <a:t>Auerbach F. (1913</a:t>
            </a:r>
            <a:r>
              <a:rPr lang="de-DE" dirty="0" smtClean="0">
                <a:solidFill>
                  <a:srgbClr val="C00000"/>
                </a:solidFill>
              </a:rPr>
              <a:t>) </a:t>
            </a:r>
            <a:r>
              <a:rPr lang="en-US" dirty="0" smtClean="0">
                <a:solidFill>
                  <a:srgbClr val="C00000"/>
                </a:solidFill>
              </a:rPr>
              <a:t>describes </a:t>
            </a:r>
            <a:r>
              <a:rPr lang="en-US" dirty="0">
                <a:solidFill>
                  <a:srgbClr val="C00000"/>
                </a:solidFill>
              </a:rPr>
              <a:t>a law relating to the wide distribution of city sizes, which is now known as </a:t>
            </a:r>
            <a:r>
              <a:rPr lang="en-US" dirty="0" err="1" smtClean="0">
                <a:solidFill>
                  <a:srgbClr val="002060"/>
                </a:solidFill>
              </a:rPr>
              <a:t>Zipf’s</a:t>
            </a:r>
            <a:r>
              <a:rPr lang="en-US" dirty="0" smtClean="0">
                <a:solidFill>
                  <a:srgbClr val="002060"/>
                </a:solidFill>
              </a:rPr>
              <a:t> law</a:t>
            </a:r>
            <a:r>
              <a:rPr lang="en-US" dirty="0" smtClean="0">
                <a:solidFill>
                  <a:srgbClr val="C00000"/>
                </a:solidFill>
              </a:rPr>
              <a:t>. </a:t>
            </a:r>
            <a:endParaRPr lang="ru-RU" dirty="0">
              <a:solidFill>
                <a:srgbClr val="C00000"/>
              </a:solidFill>
            </a:endParaRPr>
          </a:p>
        </p:txBody>
      </p:sp>
      <p:sp>
        <p:nvSpPr>
          <p:cNvPr id="7" name="Прямоугольник 6"/>
          <p:cNvSpPr/>
          <p:nvPr/>
        </p:nvSpPr>
        <p:spPr>
          <a:xfrm>
            <a:off x="6007102" y="5083774"/>
            <a:ext cx="3352801" cy="646331"/>
          </a:xfrm>
          <a:prstGeom prst="rect">
            <a:avLst/>
          </a:prstGeom>
        </p:spPr>
        <p:txBody>
          <a:bodyPr wrap="square">
            <a:spAutoFit/>
          </a:bodyPr>
          <a:lstStyle/>
          <a:p>
            <a:r>
              <a:rPr lang="en-US" b="1" dirty="0"/>
              <a:t>Felix </a:t>
            </a:r>
            <a:r>
              <a:rPr lang="en-US" b="1" dirty="0" err="1"/>
              <a:t>Auerbach</a:t>
            </a:r>
            <a:r>
              <a:rPr lang="en-US" dirty="0"/>
              <a:t> </a:t>
            </a:r>
            <a:r>
              <a:rPr lang="en-US" dirty="0" smtClean="0"/>
              <a:t>(1856 –1933</a:t>
            </a:r>
            <a:r>
              <a:rPr lang="en-US" dirty="0"/>
              <a:t>)</a:t>
            </a:r>
            <a:r>
              <a:rPr lang="en-US" dirty="0">
                <a:solidFill>
                  <a:srgbClr val="000099"/>
                </a:solidFill>
              </a:rPr>
              <a:t> </a:t>
            </a:r>
            <a:r>
              <a:rPr lang="en-US" dirty="0" smtClean="0">
                <a:solidFill>
                  <a:srgbClr val="000099"/>
                </a:solidFill>
              </a:rPr>
              <a:t> </a:t>
            </a:r>
            <a:r>
              <a:rPr lang="ru-RU" dirty="0" smtClean="0">
                <a:solidFill>
                  <a:srgbClr val="000099"/>
                </a:solidFill>
              </a:rPr>
              <a:t>Немецкий физик</a:t>
            </a:r>
            <a:endParaRPr lang="ru-RU" dirty="0">
              <a:solidFill>
                <a:srgbClr val="000099"/>
              </a:solidFill>
            </a:endParaRPr>
          </a:p>
        </p:txBody>
      </p:sp>
      <p:sp>
        <p:nvSpPr>
          <p:cNvPr id="4" name="Прямоугольник 3"/>
          <p:cNvSpPr/>
          <p:nvPr/>
        </p:nvSpPr>
        <p:spPr>
          <a:xfrm>
            <a:off x="98429" y="5289287"/>
            <a:ext cx="5908673" cy="830997"/>
          </a:xfrm>
          <a:prstGeom prst="rect">
            <a:avLst/>
          </a:prstGeom>
        </p:spPr>
        <p:txBody>
          <a:bodyPr wrap="square">
            <a:spAutoFit/>
          </a:bodyPr>
          <a:lstStyle/>
          <a:p>
            <a:r>
              <a:rPr lang="ru-RU" sz="1200" dirty="0" smtClean="0"/>
              <a:t>Специализировался </a:t>
            </a:r>
            <a:r>
              <a:rPr lang="ru-RU" sz="1200" dirty="0"/>
              <a:t>по экспериментальной физике, </a:t>
            </a:r>
            <a:r>
              <a:rPr lang="ru-RU" sz="1200" dirty="0" smtClean="0"/>
              <a:t>исследовал </a:t>
            </a:r>
            <a:r>
              <a:rPr lang="ru-RU" sz="1200" dirty="0"/>
              <a:t>твердость твердых </a:t>
            </a:r>
            <a:r>
              <a:rPr lang="ru-RU" sz="1200" dirty="0" smtClean="0"/>
              <a:t>материалов </a:t>
            </a:r>
            <a:r>
              <a:rPr lang="ru-RU" sz="1200" dirty="0"/>
              <a:t>прибор для измерения абсолютной твердости. </a:t>
            </a:r>
            <a:r>
              <a:rPr lang="ru-RU" sz="1200" dirty="0" smtClean="0"/>
              <a:t>Вместе </a:t>
            </a:r>
            <a:r>
              <a:rPr lang="ru-RU" sz="1200" dirty="0"/>
              <a:t>с физиком Вильгельм Хорт (1878-1938) Ауэрбах в </a:t>
            </a:r>
            <a:r>
              <a:rPr lang="ru-RU" sz="1200" dirty="0" smtClean="0"/>
              <a:t>"</a:t>
            </a:r>
            <a:r>
              <a:rPr lang="ru-RU" sz="1200" dirty="0"/>
              <a:t>Справочник по физике и инженерной механике", 1927-1931, 7 томов. </a:t>
            </a:r>
          </a:p>
        </p:txBody>
      </p:sp>
      <p:sp>
        <p:nvSpPr>
          <p:cNvPr id="6" name="Прямоугольник 5"/>
          <p:cNvSpPr/>
          <p:nvPr/>
        </p:nvSpPr>
        <p:spPr>
          <a:xfrm>
            <a:off x="137256" y="698746"/>
            <a:ext cx="4572000" cy="830997"/>
          </a:xfrm>
          <a:prstGeom prst="rect">
            <a:avLst/>
          </a:prstGeom>
        </p:spPr>
        <p:txBody>
          <a:bodyPr>
            <a:spAutoFit/>
          </a:bodyPr>
          <a:lstStyle/>
          <a:p>
            <a:pPr algn="just"/>
            <a:r>
              <a:rPr lang="ru-RU" sz="1600" dirty="0">
                <a:solidFill>
                  <a:srgbClr val="000099"/>
                </a:solidFill>
                <a:latin typeface="+mn-lt"/>
                <a:ea typeface="Times New Roman" panose="02020603050405020304" pitchFamily="18" charset="0"/>
              </a:rPr>
              <a:t>Ранговое распределение — упорядоченная в порядке убывания по частоте появления совокупность наименований </a:t>
            </a:r>
            <a:r>
              <a:rPr lang="ru-RU" sz="1600" dirty="0" smtClean="0">
                <a:solidFill>
                  <a:srgbClr val="000099"/>
                </a:solidFill>
                <a:latin typeface="+mn-lt"/>
                <a:ea typeface="Times New Roman" panose="02020603050405020304" pitchFamily="18" charset="0"/>
              </a:rPr>
              <a:t>элементов </a:t>
            </a:r>
            <a:endParaRPr lang="ru-RU" sz="1600" dirty="0">
              <a:solidFill>
                <a:srgbClr val="000099"/>
              </a:solidFill>
              <a:latin typeface="+mn-lt"/>
            </a:endParaRPr>
          </a:p>
        </p:txBody>
      </p:sp>
    </p:spTree>
    <p:extLst>
      <p:ext uri="{BB962C8B-B14F-4D97-AF65-F5344CB8AC3E}">
        <p14:creationId xmlns:p14="http://schemas.microsoft.com/office/powerpoint/2010/main" val="1242237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39410" y="0"/>
            <a:ext cx="8219256" cy="2132856"/>
          </a:xfrm>
        </p:spPr>
        <p:txBody>
          <a:bodyPr/>
          <a:lstStyle/>
          <a:p>
            <a:pPr algn="just"/>
            <a:r>
              <a:rPr lang="ru-RU" altLang="ru-RU" sz="1800" b="1" dirty="0" smtClean="0">
                <a:solidFill>
                  <a:srgbClr val="FF0000"/>
                </a:solidFill>
              </a:rPr>
              <a:t/>
            </a:r>
            <a:br>
              <a:rPr lang="ru-RU" altLang="ru-RU" sz="1800" b="1" dirty="0" smtClean="0">
                <a:solidFill>
                  <a:srgbClr val="FF0000"/>
                </a:solidFill>
              </a:rPr>
            </a:br>
            <a:r>
              <a:rPr lang="ru-RU" altLang="ru-RU" sz="2000" b="1" dirty="0" smtClean="0">
                <a:solidFill>
                  <a:srgbClr val="FF0000"/>
                </a:solidFill>
              </a:rPr>
              <a:t>Учет </a:t>
            </a:r>
            <a:r>
              <a:rPr lang="ru-RU" altLang="ru-RU" sz="2000" b="1" dirty="0" err="1" smtClean="0">
                <a:solidFill>
                  <a:srgbClr val="FF0000"/>
                </a:solidFill>
              </a:rPr>
              <a:t>анафорики</a:t>
            </a:r>
            <a:r>
              <a:rPr lang="ru-RU" altLang="ru-RU" sz="2000" b="1" dirty="0" smtClean="0">
                <a:solidFill>
                  <a:srgbClr val="FF0000"/>
                </a:solidFill>
              </a:rPr>
              <a:t> в процедурно-ориентированных программах</a:t>
            </a:r>
            <a:br>
              <a:rPr lang="ru-RU" altLang="ru-RU" sz="2000" b="1" dirty="0" smtClean="0">
                <a:solidFill>
                  <a:srgbClr val="FF0000"/>
                </a:solidFill>
              </a:rPr>
            </a:br>
            <a:r>
              <a:rPr lang="ru-RU" altLang="ru-RU" sz="2000" b="1" dirty="0" smtClean="0">
                <a:solidFill>
                  <a:srgbClr val="000099"/>
                </a:solidFill>
              </a:rPr>
              <a:t/>
            </a:r>
            <a:br>
              <a:rPr lang="ru-RU" altLang="ru-RU" sz="2000" b="1" dirty="0" smtClean="0">
                <a:solidFill>
                  <a:srgbClr val="000099"/>
                </a:solidFill>
              </a:rPr>
            </a:br>
            <a:r>
              <a:rPr lang="ru-RU" sz="1400" dirty="0" smtClean="0">
                <a:solidFill>
                  <a:srgbClr val="000099"/>
                </a:solidFill>
              </a:rPr>
              <a:t>В </a:t>
            </a:r>
            <a:r>
              <a:rPr lang="ru-RU" sz="1400" dirty="0">
                <a:solidFill>
                  <a:srgbClr val="000099"/>
                </a:solidFill>
              </a:rPr>
              <a:t>этой знаковой системе существует </a:t>
            </a:r>
            <a:r>
              <a:rPr lang="ru-RU" sz="1400" dirty="0" smtClean="0">
                <a:solidFill>
                  <a:srgbClr val="000099"/>
                </a:solidFill>
              </a:rPr>
              <a:t> </a:t>
            </a:r>
            <a:r>
              <a:rPr lang="ru-RU" sz="1400" dirty="0">
                <a:solidFill>
                  <a:srgbClr val="000099"/>
                </a:solidFill>
              </a:rPr>
              <a:t>своеобразная </a:t>
            </a:r>
            <a:r>
              <a:rPr lang="ru-RU" sz="1400" dirty="0" err="1">
                <a:solidFill>
                  <a:srgbClr val="000099"/>
                </a:solidFill>
              </a:rPr>
              <a:t>анафорика</a:t>
            </a:r>
            <a:r>
              <a:rPr lang="ru-RU" sz="1400" dirty="0">
                <a:solidFill>
                  <a:srgbClr val="000099"/>
                </a:solidFill>
              </a:rPr>
              <a:t>, являющаяся неотъемлемой рутиной любого компилятора, так как процедура восстановления заменяемых местоимениями слов, является необходимым промежуточным этапом анализа текста программы и сборки исполняемого кода. Примеры обработки </a:t>
            </a:r>
            <a:r>
              <a:rPr lang="ru-RU" sz="1400" dirty="0" err="1" smtClean="0">
                <a:solidFill>
                  <a:srgbClr val="000099"/>
                </a:solidFill>
              </a:rPr>
              <a:t>анафорики</a:t>
            </a:r>
            <a:r>
              <a:rPr lang="ru-RU" sz="1400" dirty="0" smtClean="0">
                <a:solidFill>
                  <a:srgbClr val="000099"/>
                </a:solidFill>
              </a:rPr>
              <a:t>:</a:t>
            </a:r>
            <a:r>
              <a:rPr lang="ru-RU" altLang="ru-RU" sz="1400" b="1" dirty="0" smtClean="0">
                <a:solidFill>
                  <a:srgbClr val="000099"/>
                </a:solidFill>
              </a:rPr>
              <a:t/>
            </a:r>
            <a:br>
              <a:rPr lang="ru-RU" altLang="ru-RU" sz="1400" b="1" dirty="0" smtClean="0">
                <a:solidFill>
                  <a:srgbClr val="000099"/>
                </a:solidFill>
              </a:rPr>
            </a:br>
            <a:endParaRPr lang="ru-RU" altLang="ru-RU" sz="1400" dirty="0" smtClean="0">
              <a:solidFill>
                <a:srgbClr val="000099"/>
              </a:solidFill>
            </a:endParaRPr>
          </a:p>
        </p:txBody>
      </p:sp>
      <p:sp>
        <p:nvSpPr>
          <p:cNvPr id="49155" name="Rectangle 3"/>
          <p:cNvSpPr>
            <a:spLocks noGrp="1" noChangeArrowheads="1"/>
          </p:cNvSpPr>
          <p:nvPr>
            <p:ph type="body" sz="half" idx="4294967295"/>
          </p:nvPr>
        </p:nvSpPr>
        <p:spPr>
          <a:xfrm>
            <a:off x="611560" y="2241140"/>
            <a:ext cx="3240360" cy="3849291"/>
          </a:xfrm>
        </p:spPr>
        <p:txBody>
          <a:bodyPr/>
          <a:lstStyle/>
          <a:p>
            <a:pPr marL="0" indent="0" algn="ctr">
              <a:lnSpc>
                <a:spcPct val="80000"/>
              </a:lnSpc>
              <a:buFontTx/>
              <a:buNone/>
            </a:pPr>
            <a:r>
              <a:rPr lang="ru-RU" altLang="ru-RU" sz="1100" b="1" dirty="0" smtClean="0"/>
              <a:t>Функция на языке Си, возвращающая факториал от числа n</a:t>
            </a:r>
          </a:p>
          <a:p>
            <a:pPr marL="0" indent="0" algn="ctr">
              <a:lnSpc>
                <a:spcPct val="80000"/>
              </a:lnSpc>
              <a:buFontTx/>
              <a:buNone/>
            </a:pPr>
            <a:r>
              <a:rPr lang="ru-RU" altLang="ru-RU" sz="1100" b="1" dirty="0" smtClean="0"/>
              <a:t>Факториал числа - это результат перемножения всех чисел (целых) </a:t>
            </a:r>
          </a:p>
          <a:p>
            <a:pPr marL="0" indent="0" algn="ctr">
              <a:lnSpc>
                <a:spcPct val="80000"/>
              </a:lnSpc>
              <a:buFontTx/>
              <a:buNone/>
            </a:pPr>
            <a:r>
              <a:rPr lang="ru-RU" altLang="ru-RU" sz="1100" b="1" dirty="0" smtClean="0"/>
              <a:t>от 1 до этого числа</a:t>
            </a:r>
          </a:p>
          <a:p>
            <a:pPr marL="0" indent="0">
              <a:lnSpc>
                <a:spcPct val="80000"/>
              </a:lnSpc>
              <a:buFontTx/>
              <a:buNone/>
            </a:pPr>
            <a:r>
              <a:rPr lang="ru-RU" altLang="ru-RU" sz="1100" b="1" dirty="0" smtClean="0"/>
              <a:t>n! = (n * (n - 1) * (n - 2) * (n - 3) * ... * 1).</a:t>
            </a:r>
            <a:endParaRPr lang="ru-RU" altLang="ru-RU" sz="1100" dirty="0" smtClean="0"/>
          </a:p>
          <a:p>
            <a:pPr marL="0" indent="0">
              <a:lnSpc>
                <a:spcPct val="80000"/>
              </a:lnSpc>
              <a:buFontTx/>
              <a:buNone/>
            </a:pPr>
            <a:endParaRPr lang="en-US" altLang="ru-RU" sz="1100" dirty="0" smtClean="0"/>
          </a:p>
          <a:p>
            <a:pPr marL="0" indent="0">
              <a:lnSpc>
                <a:spcPct val="80000"/>
              </a:lnSpc>
              <a:buFontTx/>
              <a:buNone/>
            </a:pPr>
            <a:r>
              <a:rPr lang="ru-RU" altLang="ru-RU" sz="1100" dirty="0" err="1" smtClean="0"/>
              <a:t>int</a:t>
            </a:r>
            <a:r>
              <a:rPr lang="ru-RU" altLang="ru-RU" sz="1100" dirty="0" smtClean="0"/>
              <a:t> f</a:t>
            </a:r>
            <a:r>
              <a:rPr lang="en-US" altLang="ru-RU" sz="1100" dirty="0" err="1" smtClean="0"/>
              <a:t>actorial</a:t>
            </a:r>
            <a:r>
              <a:rPr lang="ru-RU" altLang="ru-RU" sz="1100" dirty="0" smtClean="0"/>
              <a:t>(</a:t>
            </a:r>
            <a:r>
              <a:rPr lang="ru-RU" altLang="ru-RU" sz="1100" dirty="0" err="1" smtClean="0"/>
              <a:t>int</a:t>
            </a:r>
            <a:r>
              <a:rPr lang="ru-RU" altLang="ru-RU" sz="1100" dirty="0" smtClean="0"/>
              <a:t> </a:t>
            </a:r>
            <a:r>
              <a:rPr lang="ru-RU" altLang="ru-RU" sz="1100" dirty="0" smtClean="0">
                <a:solidFill>
                  <a:srgbClr val="FF0000"/>
                </a:solidFill>
              </a:rPr>
              <a:t>n</a:t>
            </a:r>
            <a:r>
              <a:rPr lang="ru-RU" altLang="ru-RU" sz="1100" dirty="0" smtClean="0"/>
              <a:t>) {	</a:t>
            </a:r>
            <a:endParaRPr lang="en-US" altLang="ru-RU" sz="1100" dirty="0" smtClean="0"/>
          </a:p>
          <a:p>
            <a:pPr marL="0" indent="0">
              <a:lnSpc>
                <a:spcPct val="80000"/>
              </a:lnSpc>
              <a:buFontTx/>
              <a:buNone/>
            </a:pPr>
            <a:r>
              <a:rPr lang="en-US" altLang="ru-RU" sz="1100" dirty="0" smtClean="0"/>
              <a:t>    </a:t>
            </a:r>
            <a:r>
              <a:rPr lang="ru-RU" altLang="ru-RU" sz="1100" dirty="0" err="1" smtClean="0"/>
              <a:t>if</a:t>
            </a:r>
            <a:r>
              <a:rPr lang="ru-RU" altLang="ru-RU" sz="1100" dirty="0" smtClean="0"/>
              <a:t> (n &lt; 1) {                                     </a:t>
            </a:r>
          </a:p>
          <a:p>
            <a:pPr marL="0" indent="0">
              <a:lnSpc>
                <a:spcPct val="80000"/>
              </a:lnSpc>
              <a:buFontTx/>
              <a:buNone/>
            </a:pPr>
            <a:r>
              <a:rPr lang="en-US" altLang="ru-RU" sz="1100" dirty="0" smtClean="0"/>
              <a:t>	</a:t>
            </a:r>
            <a:r>
              <a:rPr lang="ru-RU" altLang="ru-RU" sz="1100" dirty="0" smtClean="0"/>
              <a:t>// если n меньше</a:t>
            </a:r>
            <a:r>
              <a:rPr lang="en-US" altLang="ru-RU" sz="1100" dirty="0" smtClean="0"/>
              <a:t> </a:t>
            </a:r>
            <a:r>
              <a:rPr lang="ru-RU" altLang="ru-RU" sz="1100" dirty="0" smtClean="0"/>
              <a:t>единицы</a:t>
            </a:r>
          </a:p>
          <a:p>
            <a:pPr marL="0" indent="0">
              <a:lnSpc>
                <a:spcPct val="80000"/>
              </a:lnSpc>
              <a:buFontTx/>
              <a:buNone/>
            </a:pPr>
            <a:r>
              <a:rPr lang="ru-RU" altLang="ru-RU" sz="1100" dirty="0" smtClean="0"/>
              <a:t>	</a:t>
            </a:r>
            <a:r>
              <a:rPr lang="ru-RU" altLang="ru-RU" sz="1100" dirty="0" err="1" smtClean="0"/>
              <a:t>printf</a:t>
            </a:r>
            <a:r>
              <a:rPr lang="ru-RU" altLang="ru-RU" sz="1100" dirty="0" smtClean="0"/>
              <a:t>("</a:t>
            </a:r>
            <a:r>
              <a:rPr lang="ru-RU" altLang="ru-RU" sz="1100" dirty="0" err="1" smtClean="0"/>
              <a:t>Error</a:t>
            </a:r>
            <a:r>
              <a:rPr lang="ru-RU" altLang="ru-RU" sz="1100" dirty="0" smtClean="0"/>
              <a:t>\n"); </a:t>
            </a:r>
          </a:p>
          <a:p>
            <a:pPr marL="0" indent="0">
              <a:lnSpc>
                <a:spcPct val="80000"/>
              </a:lnSpc>
              <a:buFontTx/>
              <a:buNone/>
            </a:pPr>
            <a:r>
              <a:rPr lang="ru-RU" altLang="ru-RU" sz="1100" dirty="0" smtClean="0"/>
              <a:t>	//  работа функции </a:t>
            </a:r>
            <a:endParaRPr lang="en-US" altLang="ru-RU" sz="1100" dirty="0" smtClean="0"/>
          </a:p>
          <a:p>
            <a:pPr marL="0" indent="0">
              <a:lnSpc>
                <a:spcPct val="80000"/>
              </a:lnSpc>
              <a:buFontTx/>
              <a:buNone/>
            </a:pPr>
            <a:r>
              <a:rPr lang="en-US" altLang="ru-RU" sz="1100" dirty="0" smtClean="0"/>
              <a:t>	// </a:t>
            </a:r>
            <a:r>
              <a:rPr lang="ru-RU" altLang="ru-RU" sz="1100" dirty="0" smtClean="0"/>
              <a:t>завершается	</a:t>
            </a:r>
          </a:p>
          <a:p>
            <a:pPr marL="0" indent="0">
              <a:lnSpc>
                <a:spcPct val="80000"/>
              </a:lnSpc>
              <a:buFontTx/>
              <a:buNone/>
            </a:pPr>
            <a:r>
              <a:rPr lang="en-US" altLang="ru-RU" sz="1100" dirty="0" smtClean="0"/>
              <a:t>	break;	</a:t>
            </a:r>
            <a:endParaRPr lang="ru-RU" altLang="ru-RU" sz="1100" dirty="0" smtClean="0"/>
          </a:p>
          <a:p>
            <a:pPr marL="0" indent="0">
              <a:lnSpc>
                <a:spcPct val="80000"/>
              </a:lnSpc>
              <a:buFontTx/>
              <a:buNone/>
            </a:pPr>
            <a:r>
              <a:rPr lang="en-US" altLang="ru-RU" sz="1100" dirty="0" smtClean="0"/>
              <a:t>    }</a:t>
            </a:r>
            <a:endParaRPr lang="ru-RU" altLang="ru-RU" sz="1100" dirty="0" smtClean="0"/>
          </a:p>
          <a:p>
            <a:pPr marL="0" indent="0">
              <a:lnSpc>
                <a:spcPct val="80000"/>
              </a:lnSpc>
              <a:buFontTx/>
              <a:buNone/>
            </a:pPr>
            <a:r>
              <a:rPr lang="en-US" altLang="ru-RU" sz="1100" dirty="0" smtClean="0"/>
              <a:t>    else {	</a:t>
            </a:r>
            <a:endParaRPr lang="ru-RU" altLang="ru-RU" sz="1100" dirty="0" smtClean="0"/>
          </a:p>
          <a:p>
            <a:pPr marL="0" indent="0">
              <a:lnSpc>
                <a:spcPct val="80000"/>
              </a:lnSpc>
              <a:buFontTx/>
              <a:buNone/>
            </a:pPr>
            <a:r>
              <a:rPr lang="en-US" altLang="ru-RU" sz="1100" dirty="0" smtClean="0"/>
              <a:t>	for (</a:t>
            </a:r>
            <a:r>
              <a:rPr lang="en-US" altLang="ru-RU" sz="1100" dirty="0" err="1" smtClean="0"/>
              <a:t>int</a:t>
            </a:r>
            <a:r>
              <a:rPr lang="en-US" altLang="ru-RU" sz="1100" dirty="0" smtClean="0"/>
              <a:t> </a:t>
            </a:r>
            <a:r>
              <a:rPr lang="en-US" altLang="ru-RU" sz="1100" dirty="0" err="1" smtClean="0"/>
              <a:t>i</a:t>
            </a:r>
            <a:r>
              <a:rPr lang="en-US" altLang="ru-RU" sz="1100" dirty="0" smtClean="0"/>
              <a:t> = n-1; </a:t>
            </a:r>
            <a:r>
              <a:rPr lang="en-US" altLang="ru-RU" sz="1100" dirty="0" err="1" smtClean="0"/>
              <a:t>i</a:t>
            </a:r>
            <a:r>
              <a:rPr lang="en-US" altLang="ru-RU" sz="1100" dirty="0" smtClean="0"/>
              <a:t> &gt; 1; </a:t>
            </a:r>
            <a:r>
              <a:rPr lang="en-US" altLang="ru-RU" sz="1100" dirty="0" err="1" smtClean="0"/>
              <a:t>i</a:t>
            </a:r>
            <a:r>
              <a:rPr lang="en-US" altLang="ru-RU" sz="1100" dirty="0" smtClean="0"/>
              <a:t>--) {                                            </a:t>
            </a:r>
            <a:r>
              <a:rPr lang="ru-RU" altLang="ru-RU" sz="1100" dirty="0" smtClean="0"/>
              <a:t>	</a:t>
            </a:r>
            <a:r>
              <a:rPr lang="en-US" altLang="ru-RU" sz="1100" dirty="0" smtClean="0"/>
              <a:t>// </a:t>
            </a:r>
            <a:r>
              <a:rPr lang="ru-RU" altLang="ru-RU" sz="1100" dirty="0" smtClean="0"/>
              <a:t>считаем</a:t>
            </a:r>
            <a:r>
              <a:rPr lang="en-US" altLang="ru-RU" sz="1100" dirty="0" smtClean="0"/>
              <a:t> </a:t>
            </a:r>
            <a:r>
              <a:rPr lang="ru-RU" altLang="ru-RU" sz="1100" dirty="0" smtClean="0"/>
              <a:t>факториал</a:t>
            </a:r>
            <a:r>
              <a:rPr lang="en-US" altLang="ru-RU" sz="1100" dirty="0" smtClean="0"/>
              <a:t>		n *=</a:t>
            </a:r>
            <a:r>
              <a:rPr lang="en-US" altLang="ru-RU" sz="1100" dirty="0" err="1" smtClean="0"/>
              <a:t>i</a:t>
            </a:r>
            <a:r>
              <a:rPr lang="en-US" altLang="ru-RU" sz="1100" dirty="0" smtClean="0"/>
              <a:t>;		</a:t>
            </a:r>
            <a:endParaRPr lang="ru-RU" altLang="ru-RU" sz="1100" dirty="0" smtClean="0"/>
          </a:p>
          <a:p>
            <a:pPr marL="0" indent="0">
              <a:lnSpc>
                <a:spcPct val="80000"/>
              </a:lnSpc>
              <a:buFontTx/>
              <a:buNone/>
            </a:pPr>
            <a:r>
              <a:rPr lang="en-US" altLang="ru-RU" sz="1100" dirty="0" smtClean="0"/>
              <a:t>    }</a:t>
            </a:r>
          </a:p>
          <a:p>
            <a:pPr marL="0" indent="0">
              <a:lnSpc>
                <a:spcPct val="80000"/>
              </a:lnSpc>
              <a:buFontTx/>
              <a:buNone/>
            </a:pPr>
            <a:r>
              <a:rPr lang="en-US" altLang="ru-RU" sz="1100" dirty="0" smtClean="0"/>
              <a:t>}	</a:t>
            </a:r>
            <a:r>
              <a:rPr lang="ru-RU" altLang="ru-RU" sz="1100" dirty="0" smtClean="0"/>
              <a:t> </a:t>
            </a:r>
          </a:p>
          <a:p>
            <a:pPr marL="0" indent="0">
              <a:lnSpc>
                <a:spcPct val="80000"/>
              </a:lnSpc>
              <a:buFontTx/>
              <a:buNone/>
            </a:pPr>
            <a:r>
              <a:rPr lang="en-US" altLang="ru-RU" sz="1100" dirty="0" smtClean="0"/>
              <a:t>return n;</a:t>
            </a:r>
            <a:endParaRPr lang="ru-RU" altLang="ru-RU" sz="1100" dirty="0" smtClean="0"/>
          </a:p>
          <a:p>
            <a:pPr marL="0" indent="0">
              <a:lnSpc>
                <a:spcPct val="80000"/>
              </a:lnSpc>
              <a:buFontTx/>
              <a:buNone/>
            </a:pPr>
            <a:r>
              <a:rPr lang="en-US" altLang="ru-RU" sz="1100" dirty="0" smtClean="0"/>
              <a:t>}</a:t>
            </a:r>
            <a:r>
              <a:rPr lang="ru-RU" altLang="ru-RU" sz="1100" dirty="0" smtClean="0"/>
              <a:t> </a:t>
            </a:r>
            <a:r>
              <a:rPr lang="en-US" altLang="ru-RU" sz="1100" dirty="0" smtClean="0"/>
              <a:t>	</a:t>
            </a:r>
            <a:endParaRPr lang="ru-RU" altLang="ru-RU" sz="1100" dirty="0" smtClean="0"/>
          </a:p>
        </p:txBody>
      </p:sp>
      <p:sp>
        <p:nvSpPr>
          <p:cNvPr id="49156" name="Rectangle 4"/>
          <p:cNvSpPr>
            <a:spLocks noGrp="1" noChangeArrowheads="1"/>
          </p:cNvSpPr>
          <p:nvPr>
            <p:ph type="body" sz="half" idx="4294967295"/>
          </p:nvPr>
        </p:nvSpPr>
        <p:spPr>
          <a:xfrm>
            <a:off x="5014392" y="2276872"/>
            <a:ext cx="3672408" cy="3816424"/>
          </a:xfrm>
        </p:spPr>
        <p:txBody>
          <a:bodyPr/>
          <a:lstStyle/>
          <a:p>
            <a:pPr marL="0" indent="0">
              <a:lnSpc>
                <a:spcPct val="80000"/>
              </a:lnSpc>
              <a:buFontTx/>
              <a:buNone/>
            </a:pPr>
            <a:r>
              <a:rPr lang="ru-RU" altLang="ru-RU" sz="1100" dirty="0" smtClean="0"/>
              <a:t>Примеры вызова функции</a:t>
            </a:r>
          </a:p>
          <a:p>
            <a:pPr marL="0" indent="0">
              <a:lnSpc>
                <a:spcPct val="80000"/>
              </a:lnSpc>
              <a:buFontTx/>
              <a:buNone/>
            </a:pPr>
            <a:r>
              <a:rPr lang="ru-RU" altLang="ru-RU" sz="1100" dirty="0" smtClean="0"/>
              <a:t> факториал </a:t>
            </a:r>
            <a:r>
              <a:rPr lang="en-US" altLang="ru-RU" sz="1100" dirty="0" smtClean="0"/>
              <a:t>factorial(</a:t>
            </a:r>
            <a:r>
              <a:rPr lang="en-US" altLang="ru-RU" sz="1100" dirty="0" smtClean="0">
                <a:solidFill>
                  <a:srgbClr val="FF0000"/>
                </a:solidFill>
              </a:rPr>
              <a:t>m</a:t>
            </a:r>
            <a:r>
              <a:rPr lang="en-US" altLang="ru-RU" sz="1100" dirty="0" smtClean="0"/>
              <a:t>)</a:t>
            </a:r>
            <a:endParaRPr lang="ru-RU" altLang="ru-RU" sz="1100" dirty="0" smtClean="0"/>
          </a:p>
          <a:p>
            <a:pPr marL="0" indent="0">
              <a:lnSpc>
                <a:spcPct val="80000"/>
              </a:lnSpc>
              <a:buFontTx/>
              <a:buNone/>
            </a:pPr>
            <a:r>
              <a:rPr lang="fr-FR" altLang="ru-RU" sz="1100" dirty="0" smtClean="0"/>
              <a:t>M=2;</a:t>
            </a:r>
          </a:p>
          <a:p>
            <a:pPr marL="0" indent="0">
              <a:lnSpc>
                <a:spcPct val="80000"/>
              </a:lnSpc>
              <a:buFontTx/>
              <a:buNone/>
            </a:pPr>
            <a:r>
              <a:rPr lang="fr-FR" altLang="ru-RU" sz="1100" dirty="0" smtClean="0"/>
              <a:t>Y=factorial</a:t>
            </a:r>
            <a:r>
              <a:rPr lang="ru-RU" altLang="ru-RU" sz="1100" dirty="0" smtClean="0"/>
              <a:t>(</a:t>
            </a:r>
            <a:r>
              <a:rPr lang="fr-FR" altLang="ru-RU" sz="1100" dirty="0" smtClean="0">
                <a:solidFill>
                  <a:srgbClr val="FF0000"/>
                </a:solidFill>
              </a:rPr>
              <a:t>m</a:t>
            </a:r>
            <a:r>
              <a:rPr lang="ru-RU" altLang="ru-RU" sz="1100" dirty="0" smtClean="0"/>
              <a:t>)</a:t>
            </a:r>
            <a:r>
              <a:rPr lang="en-US" altLang="ru-RU" sz="1100" dirty="0" smtClean="0"/>
              <a:t>;</a:t>
            </a:r>
            <a:r>
              <a:rPr lang="fr-FR" altLang="ru-RU" sz="1100" dirty="0" smtClean="0"/>
              <a:t> </a:t>
            </a:r>
            <a:r>
              <a:rPr lang="ru-RU" altLang="ru-RU" sz="1100" dirty="0" smtClean="0"/>
              <a:t>заменено на текст :</a:t>
            </a:r>
          </a:p>
          <a:p>
            <a:pPr marL="0" indent="0">
              <a:lnSpc>
                <a:spcPct val="80000"/>
              </a:lnSpc>
              <a:buFontTx/>
              <a:buNone/>
            </a:pPr>
            <a:r>
              <a:rPr lang="ru-RU" altLang="ru-RU" sz="1100" dirty="0" smtClean="0"/>
              <a:t>	</a:t>
            </a:r>
            <a:endParaRPr lang="en-US" altLang="ru-RU" sz="1100" dirty="0" smtClean="0"/>
          </a:p>
          <a:p>
            <a:pPr marL="0" indent="0">
              <a:lnSpc>
                <a:spcPct val="80000"/>
              </a:lnSpc>
              <a:buFontTx/>
              <a:buNone/>
            </a:pPr>
            <a:r>
              <a:rPr lang="ru-RU" altLang="ru-RU" sz="1100" dirty="0" err="1" smtClean="0"/>
              <a:t>if</a:t>
            </a:r>
            <a:r>
              <a:rPr lang="ru-RU" altLang="ru-RU" sz="1100" dirty="0" smtClean="0"/>
              <a:t> (</a:t>
            </a:r>
            <a:r>
              <a:rPr lang="en-US" altLang="ru-RU" sz="1100" dirty="0" smtClean="0">
                <a:solidFill>
                  <a:srgbClr val="FF0000"/>
                </a:solidFill>
              </a:rPr>
              <a:t>m</a:t>
            </a:r>
            <a:r>
              <a:rPr lang="ru-RU" altLang="ru-RU" sz="1100" dirty="0" smtClean="0"/>
              <a:t> &lt; 1) {                                     </a:t>
            </a:r>
          </a:p>
          <a:p>
            <a:pPr marL="0" indent="0">
              <a:lnSpc>
                <a:spcPct val="80000"/>
              </a:lnSpc>
              <a:buFontTx/>
              <a:buNone/>
            </a:pPr>
            <a:r>
              <a:rPr lang="en-US" altLang="ru-RU" sz="1100" dirty="0" smtClean="0"/>
              <a:t>	</a:t>
            </a:r>
            <a:r>
              <a:rPr lang="ru-RU" altLang="ru-RU" sz="1100" dirty="0" smtClean="0"/>
              <a:t>// если </a:t>
            </a:r>
            <a:r>
              <a:rPr lang="en-US" altLang="ru-RU" sz="1100" dirty="0" smtClean="0"/>
              <a:t>m</a:t>
            </a:r>
            <a:r>
              <a:rPr lang="ru-RU" altLang="ru-RU" sz="1100" dirty="0" smtClean="0"/>
              <a:t> меньше единицы</a:t>
            </a:r>
          </a:p>
          <a:p>
            <a:pPr marL="0" indent="0">
              <a:lnSpc>
                <a:spcPct val="80000"/>
              </a:lnSpc>
              <a:buFontTx/>
              <a:buNone/>
            </a:pPr>
            <a:r>
              <a:rPr lang="en-US" altLang="ru-RU" sz="1100" dirty="0" smtClean="0"/>
              <a:t>	</a:t>
            </a:r>
            <a:r>
              <a:rPr lang="ru-RU" altLang="ru-RU" sz="1100" dirty="0" err="1" smtClean="0"/>
              <a:t>printf</a:t>
            </a:r>
            <a:r>
              <a:rPr lang="ru-RU" altLang="ru-RU" sz="1100" dirty="0" smtClean="0"/>
              <a:t>("</a:t>
            </a:r>
            <a:r>
              <a:rPr lang="ru-RU" altLang="ru-RU" sz="1100" dirty="0" err="1" smtClean="0"/>
              <a:t>Error</a:t>
            </a:r>
            <a:r>
              <a:rPr lang="ru-RU" altLang="ru-RU" sz="1100" dirty="0" smtClean="0"/>
              <a:t>\</a:t>
            </a:r>
            <a:r>
              <a:rPr lang="en-US" altLang="ru-RU" sz="1100" dirty="0" smtClean="0"/>
              <a:t>n</a:t>
            </a:r>
            <a:r>
              <a:rPr lang="ru-RU" altLang="ru-RU" sz="1100" dirty="0" smtClean="0"/>
              <a:t>"); </a:t>
            </a:r>
          </a:p>
          <a:p>
            <a:pPr marL="0" indent="0">
              <a:lnSpc>
                <a:spcPct val="80000"/>
              </a:lnSpc>
              <a:buFontTx/>
              <a:buNone/>
            </a:pPr>
            <a:r>
              <a:rPr lang="en-US" altLang="ru-RU" sz="1100" dirty="0" smtClean="0"/>
              <a:t>	</a:t>
            </a:r>
            <a:r>
              <a:rPr lang="ru-RU" altLang="ru-RU" sz="1100" dirty="0" smtClean="0"/>
              <a:t>//  работа функции </a:t>
            </a:r>
            <a:endParaRPr lang="en-US" altLang="ru-RU" sz="1100" dirty="0" smtClean="0"/>
          </a:p>
          <a:p>
            <a:pPr marL="0" indent="0">
              <a:lnSpc>
                <a:spcPct val="80000"/>
              </a:lnSpc>
              <a:buFontTx/>
              <a:buNone/>
            </a:pPr>
            <a:r>
              <a:rPr lang="ru-RU" altLang="ru-RU" sz="1100" dirty="0" smtClean="0"/>
              <a:t>	</a:t>
            </a:r>
            <a:r>
              <a:rPr lang="en-US" altLang="ru-RU" sz="1100" dirty="0" smtClean="0"/>
              <a:t>// </a:t>
            </a:r>
            <a:r>
              <a:rPr lang="ru-RU" altLang="ru-RU" sz="1100" dirty="0" smtClean="0"/>
              <a:t>завершается		</a:t>
            </a:r>
            <a:r>
              <a:rPr lang="en-US" altLang="ru-RU" sz="1100" dirty="0" smtClean="0"/>
              <a:t>break;	</a:t>
            </a:r>
            <a:endParaRPr lang="ru-RU" altLang="ru-RU" sz="1100" dirty="0" smtClean="0"/>
          </a:p>
          <a:p>
            <a:pPr marL="0" indent="0">
              <a:lnSpc>
                <a:spcPct val="80000"/>
              </a:lnSpc>
              <a:buFontTx/>
              <a:buNone/>
            </a:pPr>
            <a:r>
              <a:rPr lang="en-US" altLang="ru-RU" sz="1100" dirty="0" smtClean="0"/>
              <a:t>}</a:t>
            </a:r>
            <a:endParaRPr lang="ru-RU" altLang="ru-RU" sz="1100" dirty="0" smtClean="0"/>
          </a:p>
          <a:p>
            <a:pPr marL="0" indent="0">
              <a:lnSpc>
                <a:spcPct val="80000"/>
              </a:lnSpc>
              <a:buFontTx/>
              <a:buNone/>
            </a:pPr>
            <a:r>
              <a:rPr lang="en-US" altLang="ru-RU" sz="1100" dirty="0" smtClean="0"/>
              <a:t> else {	</a:t>
            </a:r>
            <a:endParaRPr lang="ru-RU" altLang="ru-RU" sz="1100" dirty="0" smtClean="0"/>
          </a:p>
          <a:p>
            <a:pPr marL="0" indent="0">
              <a:lnSpc>
                <a:spcPct val="80000"/>
              </a:lnSpc>
              <a:buFontTx/>
              <a:buNone/>
            </a:pPr>
            <a:r>
              <a:rPr lang="en-US" altLang="ru-RU" sz="1100" dirty="0" smtClean="0"/>
              <a:t>	for (</a:t>
            </a:r>
            <a:r>
              <a:rPr lang="en-US" altLang="ru-RU" sz="1100" dirty="0" err="1" smtClean="0"/>
              <a:t>int</a:t>
            </a:r>
            <a:r>
              <a:rPr lang="en-US" altLang="ru-RU" sz="1100" dirty="0" smtClean="0"/>
              <a:t> </a:t>
            </a:r>
            <a:r>
              <a:rPr lang="en-US" altLang="ru-RU" sz="1100" dirty="0" err="1" smtClean="0"/>
              <a:t>i</a:t>
            </a:r>
            <a:r>
              <a:rPr lang="en-US" altLang="ru-RU" sz="1100" dirty="0" smtClean="0"/>
              <a:t> = </a:t>
            </a:r>
            <a:r>
              <a:rPr lang="en-US" altLang="ru-RU" sz="1100" dirty="0" smtClean="0">
                <a:solidFill>
                  <a:srgbClr val="FF0000"/>
                </a:solidFill>
              </a:rPr>
              <a:t>m</a:t>
            </a:r>
            <a:r>
              <a:rPr lang="en-US" altLang="ru-RU" sz="1100" dirty="0" smtClean="0"/>
              <a:t>-1; </a:t>
            </a:r>
            <a:r>
              <a:rPr lang="en-US" altLang="ru-RU" sz="1100" dirty="0" err="1" smtClean="0"/>
              <a:t>i</a:t>
            </a:r>
            <a:r>
              <a:rPr lang="en-US" altLang="ru-RU" sz="1100" dirty="0" smtClean="0"/>
              <a:t> &gt; 1; </a:t>
            </a:r>
            <a:r>
              <a:rPr lang="en-US" altLang="ru-RU" sz="1100" dirty="0" err="1" smtClean="0"/>
              <a:t>i</a:t>
            </a:r>
            <a:r>
              <a:rPr lang="en-US" altLang="ru-RU" sz="1100" dirty="0" smtClean="0"/>
              <a:t>--) {                                            </a:t>
            </a:r>
            <a:r>
              <a:rPr lang="ru-RU" altLang="ru-RU" sz="1100" dirty="0" smtClean="0"/>
              <a:t>	</a:t>
            </a:r>
            <a:r>
              <a:rPr lang="en-US" altLang="ru-RU" sz="1100" dirty="0" smtClean="0"/>
              <a:t>	// </a:t>
            </a:r>
            <a:r>
              <a:rPr lang="ru-RU" altLang="ru-RU" sz="1100" dirty="0" smtClean="0"/>
              <a:t>считаем</a:t>
            </a:r>
            <a:r>
              <a:rPr lang="en-US" altLang="ru-RU" sz="1100" dirty="0" smtClean="0"/>
              <a:t> </a:t>
            </a:r>
            <a:r>
              <a:rPr lang="ru-RU" altLang="ru-RU" sz="1100" dirty="0" smtClean="0"/>
              <a:t>факториал</a:t>
            </a:r>
            <a:r>
              <a:rPr lang="en-US" altLang="ru-RU" sz="1100" dirty="0" smtClean="0"/>
              <a:t>		m *=</a:t>
            </a:r>
            <a:r>
              <a:rPr lang="en-US" altLang="ru-RU" sz="1100" dirty="0" err="1" smtClean="0"/>
              <a:t>i</a:t>
            </a:r>
            <a:r>
              <a:rPr lang="en-US" altLang="ru-RU" sz="1100" dirty="0" smtClean="0"/>
              <a:t>;		</a:t>
            </a:r>
            <a:endParaRPr lang="ru-RU" altLang="ru-RU" sz="1100" dirty="0" smtClean="0"/>
          </a:p>
          <a:p>
            <a:pPr marL="0" indent="0">
              <a:lnSpc>
                <a:spcPct val="80000"/>
              </a:lnSpc>
              <a:buFontTx/>
              <a:buNone/>
            </a:pPr>
            <a:r>
              <a:rPr lang="ru-RU" altLang="ru-RU" sz="1100" dirty="0" smtClean="0"/>
              <a:t>	</a:t>
            </a:r>
            <a:r>
              <a:rPr lang="en-US" altLang="ru-RU" sz="1100" dirty="0" smtClean="0"/>
              <a:t>}	</a:t>
            </a:r>
          </a:p>
          <a:p>
            <a:pPr marL="0" indent="0">
              <a:lnSpc>
                <a:spcPct val="80000"/>
              </a:lnSpc>
              <a:buFontTx/>
              <a:buNone/>
            </a:pPr>
            <a:r>
              <a:rPr lang="en-US" altLang="ru-RU" sz="1100" dirty="0" smtClean="0"/>
              <a:t>}</a:t>
            </a:r>
            <a:endParaRPr lang="ru-RU" altLang="ru-RU" sz="1100" dirty="0" smtClean="0"/>
          </a:p>
          <a:p>
            <a:pPr marL="0" indent="0">
              <a:lnSpc>
                <a:spcPct val="80000"/>
              </a:lnSpc>
              <a:buFontTx/>
              <a:buNone/>
            </a:pPr>
            <a:endParaRPr lang="ru-RU" altLang="ru-RU" sz="1100" dirty="0" smtClean="0"/>
          </a:p>
          <a:p>
            <a:pPr marL="0" indent="0">
              <a:lnSpc>
                <a:spcPct val="80000"/>
              </a:lnSpc>
              <a:buFontTx/>
              <a:buNone/>
            </a:pPr>
            <a:r>
              <a:rPr lang="ru-RU" altLang="ru-RU" sz="1100" dirty="0" smtClean="0"/>
              <a:t>В программе </a:t>
            </a:r>
            <a:r>
              <a:rPr lang="en-US" altLang="ru-RU" sz="1100" dirty="0" smtClean="0"/>
              <a:t>n </a:t>
            </a:r>
            <a:r>
              <a:rPr lang="ru-RU" altLang="ru-RU" sz="1100" dirty="0" smtClean="0"/>
              <a:t>– формальный параметр заменяется на</a:t>
            </a:r>
            <a:r>
              <a:rPr lang="en-US" altLang="ru-RU" sz="1100" dirty="0" smtClean="0"/>
              <a:t> </a:t>
            </a:r>
            <a:r>
              <a:rPr lang="ru-RU" altLang="ru-RU" sz="1100" dirty="0" smtClean="0"/>
              <a:t>фактический параметр – </a:t>
            </a:r>
            <a:r>
              <a:rPr lang="en-US" altLang="ru-RU" sz="1100" dirty="0" smtClean="0"/>
              <a:t>m </a:t>
            </a:r>
            <a:endParaRPr lang="ru-RU" altLang="ru-RU" sz="1100" dirty="0" smtClean="0"/>
          </a:p>
          <a:p>
            <a:pPr marL="0" indent="0">
              <a:lnSpc>
                <a:spcPct val="80000"/>
              </a:lnSpc>
            </a:pPr>
            <a:endParaRPr lang="ru-RU" altLang="ru-RU" sz="1600" dirty="0" smtClean="0"/>
          </a:p>
        </p:txBody>
      </p:sp>
    </p:spTree>
    <p:extLst>
      <p:ext uri="{BB962C8B-B14F-4D97-AF65-F5344CB8AC3E}">
        <p14:creationId xmlns:p14="http://schemas.microsoft.com/office/powerpoint/2010/main" val="2529266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Номер слайда 5"/>
          <p:cNvSpPr txBox="1">
            <a:spLocks noGrp="1"/>
          </p:cNvSpPr>
          <p:nvPr/>
        </p:nvSpPr>
        <p:spPr bwMode="auto">
          <a:xfrm>
            <a:off x="6553200" y="6419850"/>
            <a:ext cx="2468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8A0B28E-9AEF-4116-AA82-D585E09A4D4E}" type="slidenum">
              <a:rPr lang="ru-RU" altLang="ru-RU" sz="1400"/>
              <a:pPr algn="r" eaLnBrk="1" hangingPunct="1"/>
              <a:t>21</a:t>
            </a:fld>
            <a:endParaRPr lang="ru-RU" altLang="ru-RU" sz="1400"/>
          </a:p>
        </p:txBody>
      </p:sp>
      <p:sp>
        <p:nvSpPr>
          <p:cNvPr id="50179" name="Rectangle 2"/>
          <p:cNvSpPr>
            <a:spLocks noGrp="1" noChangeArrowheads="1"/>
          </p:cNvSpPr>
          <p:nvPr>
            <p:ph type="title" idx="4294967295"/>
          </p:nvPr>
        </p:nvSpPr>
        <p:spPr>
          <a:xfrm>
            <a:off x="0" y="142875"/>
            <a:ext cx="9144000" cy="936625"/>
          </a:xfrm>
        </p:spPr>
        <p:txBody>
          <a:bodyPr/>
          <a:lstStyle/>
          <a:p>
            <a:pPr eaLnBrk="1" hangingPunct="1"/>
            <a:r>
              <a:rPr lang="ru-RU" altLang="ru-RU" sz="2400" b="1" smtClean="0">
                <a:solidFill>
                  <a:srgbClr val="FF0000"/>
                </a:solidFill>
              </a:rPr>
              <a:t>Учет анафорики в </a:t>
            </a:r>
            <a:br>
              <a:rPr lang="ru-RU" altLang="ru-RU" sz="2400" b="1" smtClean="0">
                <a:solidFill>
                  <a:srgbClr val="FF0000"/>
                </a:solidFill>
              </a:rPr>
            </a:br>
            <a:r>
              <a:rPr lang="ru-RU" altLang="ru-RU" sz="2400" b="1" smtClean="0">
                <a:solidFill>
                  <a:srgbClr val="FF0000"/>
                </a:solidFill>
              </a:rPr>
              <a:t>объектно-ориентированных программах</a:t>
            </a:r>
          </a:p>
        </p:txBody>
      </p:sp>
      <p:sp>
        <p:nvSpPr>
          <p:cNvPr id="5" name="Овал 4"/>
          <p:cNvSpPr/>
          <p:nvPr/>
        </p:nvSpPr>
        <p:spPr>
          <a:xfrm>
            <a:off x="2967038" y="1357313"/>
            <a:ext cx="3286125" cy="11430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err="1"/>
              <a:t>ScriptableObject</a:t>
            </a:r>
            <a:endParaRPr lang="en-US" dirty="0"/>
          </a:p>
          <a:p>
            <a:pPr algn="ctr">
              <a:defRPr/>
            </a:pPr>
            <a:r>
              <a:rPr lang="ru-RU" dirty="0"/>
              <a:t>Описание </a:t>
            </a:r>
            <a:r>
              <a:rPr lang="ru-RU" dirty="0" err="1"/>
              <a:t>скрипта</a:t>
            </a:r>
            <a:endParaRPr lang="ru-RU" dirty="0"/>
          </a:p>
        </p:txBody>
      </p:sp>
      <p:sp>
        <p:nvSpPr>
          <p:cNvPr id="6" name="Овал 5"/>
          <p:cNvSpPr/>
          <p:nvPr/>
        </p:nvSpPr>
        <p:spPr>
          <a:xfrm>
            <a:off x="714375" y="3071813"/>
            <a:ext cx="2357438" cy="164306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Оптимизатор </a:t>
            </a:r>
            <a:r>
              <a:rPr lang="ru-RU" dirty="0" err="1"/>
              <a:t>скрипта</a:t>
            </a:r>
            <a:endParaRPr lang="ru-RU" dirty="0"/>
          </a:p>
        </p:txBody>
      </p:sp>
      <p:sp>
        <p:nvSpPr>
          <p:cNvPr id="7" name="Овал 6"/>
          <p:cNvSpPr/>
          <p:nvPr/>
        </p:nvSpPr>
        <p:spPr>
          <a:xfrm>
            <a:off x="3429000" y="3571875"/>
            <a:ext cx="2357438" cy="1571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Вывод результата работы </a:t>
            </a:r>
            <a:r>
              <a:rPr lang="ru-RU" dirty="0" err="1"/>
              <a:t>скрипта</a:t>
            </a:r>
            <a:endParaRPr lang="ru-RU" dirty="0"/>
          </a:p>
        </p:txBody>
      </p:sp>
      <p:sp>
        <p:nvSpPr>
          <p:cNvPr id="8" name="Овал 7"/>
          <p:cNvSpPr/>
          <p:nvPr/>
        </p:nvSpPr>
        <p:spPr>
          <a:xfrm>
            <a:off x="6143625" y="3214688"/>
            <a:ext cx="2357438" cy="1571625"/>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ru-RU" dirty="0"/>
              <a:t>Создание объекта </a:t>
            </a:r>
            <a:r>
              <a:rPr lang="ru-RU" dirty="0" err="1"/>
              <a:t>скрипта</a:t>
            </a:r>
            <a:endParaRPr lang="ru-RU" dirty="0"/>
          </a:p>
        </p:txBody>
      </p:sp>
      <p:cxnSp>
        <p:nvCxnSpPr>
          <p:cNvPr id="13" name="Прямая со стрелкой 12"/>
          <p:cNvCxnSpPr>
            <a:stCxn id="5" idx="3"/>
            <a:endCxn id="6" idx="0"/>
          </p:cNvCxnSpPr>
          <p:nvPr/>
        </p:nvCxnSpPr>
        <p:spPr>
          <a:xfrm rot="5400000">
            <a:off x="2301081" y="1924844"/>
            <a:ext cx="738188" cy="1555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a:stCxn id="5" idx="4"/>
            <a:endCxn id="7" idx="0"/>
          </p:cNvCxnSpPr>
          <p:nvPr/>
        </p:nvCxnSpPr>
        <p:spPr>
          <a:xfrm rot="5400000">
            <a:off x="4073526" y="3035300"/>
            <a:ext cx="10715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a:stCxn id="5" idx="5"/>
            <a:endCxn id="8" idx="0"/>
          </p:cNvCxnSpPr>
          <p:nvPr/>
        </p:nvCxnSpPr>
        <p:spPr>
          <a:xfrm rot="16200000" flipH="1">
            <a:off x="6107112" y="1998663"/>
            <a:ext cx="881063" cy="15509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187" name="Прямоугольник 33"/>
          <p:cNvSpPr>
            <a:spLocks noChangeArrowheads="1"/>
          </p:cNvSpPr>
          <p:nvPr/>
        </p:nvSpPr>
        <p:spPr bwMode="auto">
          <a:xfrm>
            <a:off x="1428750" y="57150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solidFill>
                  <a:srgbClr val="FF0000"/>
                </a:solidFill>
              </a:rPr>
              <a:t>В данной программе </a:t>
            </a:r>
            <a:r>
              <a:rPr lang="en-US" altLang="ru-RU" dirty="0" err="1">
                <a:solidFill>
                  <a:srgbClr val="FF0000"/>
                </a:solidFill>
              </a:rPr>
              <a:t>ScriptableObject</a:t>
            </a:r>
            <a:r>
              <a:rPr lang="en-US" altLang="ru-RU" dirty="0">
                <a:solidFill>
                  <a:srgbClr val="FF0000"/>
                </a:solidFill>
              </a:rPr>
              <a:t> </a:t>
            </a:r>
            <a:r>
              <a:rPr lang="ru-RU" altLang="ru-RU" dirty="0">
                <a:solidFill>
                  <a:srgbClr val="FF0000"/>
                </a:solidFill>
              </a:rPr>
              <a:t>имеет частоту 3</a:t>
            </a:r>
          </a:p>
        </p:txBody>
      </p:sp>
    </p:spTree>
    <p:extLst>
      <p:ext uri="{BB962C8B-B14F-4D97-AF65-F5344CB8AC3E}">
        <p14:creationId xmlns:p14="http://schemas.microsoft.com/office/powerpoint/2010/main" val="96099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Номер слайда 5"/>
          <p:cNvSpPr txBox="1">
            <a:spLocks noGrp="1"/>
          </p:cNvSpPr>
          <p:nvPr/>
        </p:nvSpPr>
        <p:spPr bwMode="auto">
          <a:xfrm>
            <a:off x="6553200" y="6419850"/>
            <a:ext cx="2468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DAFE21C-F3D6-4AA5-B10E-3678E86C028A}" type="slidenum">
              <a:rPr lang="ru-RU" altLang="ru-RU" sz="1400"/>
              <a:pPr algn="r" eaLnBrk="1" hangingPunct="1"/>
              <a:t>22</a:t>
            </a:fld>
            <a:endParaRPr lang="ru-RU" altLang="ru-RU" sz="1400"/>
          </a:p>
        </p:txBody>
      </p:sp>
      <p:sp>
        <p:nvSpPr>
          <p:cNvPr id="51203" name="Rectangle 2"/>
          <p:cNvSpPr>
            <a:spLocks noGrp="1" noChangeArrowheads="1"/>
          </p:cNvSpPr>
          <p:nvPr>
            <p:ph type="title" idx="4294967295"/>
          </p:nvPr>
        </p:nvSpPr>
        <p:spPr>
          <a:xfrm>
            <a:off x="0" y="142875"/>
            <a:ext cx="9144000" cy="936625"/>
          </a:xfrm>
        </p:spPr>
        <p:txBody>
          <a:bodyPr/>
          <a:lstStyle/>
          <a:p>
            <a:pPr eaLnBrk="1" hangingPunct="1"/>
            <a:r>
              <a:rPr lang="ru-RU" altLang="ru-RU" sz="2400" b="1" dirty="0" smtClean="0">
                <a:solidFill>
                  <a:srgbClr val="FF0000"/>
                </a:solidFill>
              </a:rPr>
              <a:t>Устройство частотного словаря</a:t>
            </a:r>
          </a:p>
        </p:txBody>
      </p:sp>
      <p:graphicFrame>
        <p:nvGraphicFramePr>
          <p:cNvPr id="5" name="Таблица 4"/>
          <p:cNvGraphicFramePr>
            <a:graphicFrameLocks noGrp="1"/>
          </p:cNvGraphicFramePr>
          <p:nvPr/>
        </p:nvGraphicFramePr>
        <p:xfrm>
          <a:off x="928688" y="928688"/>
          <a:ext cx="7286625" cy="5434002"/>
        </p:xfrm>
        <a:graphic>
          <a:graphicData uri="http://schemas.openxmlformats.org/drawingml/2006/table">
            <a:tbl>
              <a:tblPr/>
              <a:tblGrid>
                <a:gridCol w="577850"/>
                <a:gridCol w="920750"/>
                <a:gridCol w="5788025"/>
              </a:tblGrid>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cs typeface="Times New Roman" pitchFamily="18" charset="0"/>
                        </a:rPr>
                        <a:t>Ранг</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cs typeface="Times New Roman" pitchFamily="18" charset="0"/>
                        </a:rPr>
                        <a:t>Частота</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cs typeface="Times New Roman" pitchFamily="18" charset="0"/>
                        </a:rPr>
                        <a:t>Лексемы</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310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118108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[int]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33823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[boolean]</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18207</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[long]</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307</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17782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[java.lang.Object]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17754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[java.lang.String]</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16355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[double]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10926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[byte]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10336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[org.mozilla.javascript.Scriptable]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8299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[short]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6837</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[java.lang.StringBuffer.append()]</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300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6405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[java.lang.String.charAt()]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6195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[org.mozilla.javascript.Node]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4585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[org.mozilla.javascript.Context]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297</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4120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[org.mozilla.classfile.ClassFileWriter.add()]</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2919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[char]</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2835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[java.lang.Class]</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1921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[java.lang.String.length()]</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1899</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[java.lang.String.equals()]</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292</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1394</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[org.mozilla.javascript.optimizer.Codegen.addByteCode()]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291</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Times New Roman" pitchFamily="18" charset="0"/>
                        </a:rPr>
                        <a:t>1330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cs typeface="Times New Roman" pitchFamily="18" charset="0"/>
                        </a:rPr>
                        <a:t>[org.mozilla.javascript.Kit.codeBug()]</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28225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5"/>
          <p:cNvSpPr txBox="1">
            <a:spLocks noGrp="1"/>
          </p:cNvSpPr>
          <p:nvPr/>
        </p:nvSpPr>
        <p:spPr bwMode="auto">
          <a:xfrm>
            <a:off x="6553200" y="6419850"/>
            <a:ext cx="2468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AEDF2B7-339B-499F-90BC-E54D21A99D78}" type="slidenum">
              <a:rPr lang="ru-RU" altLang="ru-RU" sz="1400"/>
              <a:pPr algn="r" eaLnBrk="1" hangingPunct="1"/>
              <a:t>23</a:t>
            </a:fld>
            <a:endParaRPr lang="ru-RU" altLang="ru-RU" sz="1400"/>
          </a:p>
        </p:txBody>
      </p:sp>
      <p:graphicFrame>
        <p:nvGraphicFramePr>
          <p:cNvPr id="10" name="Диаграмма 9"/>
          <p:cNvGraphicFramePr>
            <a:graphicFrameLocks noGrp="1"/>
          </p:cNvGraphicFramePr>
          <p:nvPr>
            <p:extLst>
              <p:ext uri="{D42A27DB-BD31-4B8C-83A1-F6EECF244321}">
                <p14:modId xmlns:p14="http://schemas.microsoft.com/office/powerpoint/2010/main" val="3380072436"/>
              </p:ext>
            </p:extLst>
          </p:nvPr>
        </p:nvGraphicFramePr>
        <p:xfrm>
          <a:off x="323528" y="1276013"/>
          <a:ext cx="4856666" cy="3056407"/>
        </p:xfrm>
        <a:graphic>
          <a:graphicData uri="http://schemas.openxmlformats.org/drawingml/2006/chart">
            <c:chart xmlns:c="http://schemas.openxmlformats.org/drawingml/2006/chart" xmlns:r="http://schemas.openxmlformats.org/officeDocument/2006/relationships" r:id="rId3"/>
          </a:graphicData>
        </a:graphic>
      </p:graphicFrame>
      <p:sp>
        <p:nvSpPr>
          <p:cNvPr id="52228" name="Text Box 4"/>
          <p:cNvSpPr txBox="1">
            <a:spLocks noChangeArrowheads="1"/>
          </p:cNvSpPr>
          <p:nvPr/>
        </p:nvSpPr>
        <p:spPr bwMode="auto">
          <a:xfrm>
            <a:off x="179388" y="260350"/>
            <a:ext cx="8964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sz="1600">
              <a:solidFill>
                <a:srgbClr val="FF0000"/>
              </a:solidFill>
            </a:endParaRPr>
          </a:p>
        </p:txBody>
      </p:sp>
      <p:sp>
        <p:nvSpPr>
          <p:cNvPr id="52229" name="Text Box 5"/>
          <p:cNvSpPr txBox="1">
            <a:spLocks noChangeArrowheads="1"/>
          </p:cNvSpPr>
          <p:nvPr/>
        </p:nvSpPr>
        <p:spPr bwMode="auto">
          <a:xfrm>
            <a:off x="539750" y="188913"/>
            <a:ext cx="8353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dirty="0">
                <a:solidFill>
                  <a:srgbClr val="FF0000"/>
                </a:solidFill>
              </a:rPr>
              <a:t>Зависимость ранга от частоты для различных </a:t>
            </a:r>
            <a:endParaRPr lang="en-US" altLang="ru-RU" sz="2400" b="1" dirty="0">
              <a:solidFill>
                <a:srgbClr val="FF0000"/>
              </a:solidFill>
            </a:endParaRPr>
          </a:p>
          <a:p>
            <a:pPr algn="ctr" eaLnBrk="1" hangingPunct="1">
              <a:spcBef>
                <a:spcPct val="50000"/>
              </a:spcBef>
            </a:pPr>
            <a:r>
              <a:rPr lang="ru-RU" altLang="ru-RU" sz="2400" b="1" dirty="0">
                <a:solidFill>
                  <a:srgbClr val="FF0000"/>
                </a:solidFill>
              </a:rPr>
              <a:t>версий программы </a:t>
            </a:r>
            <a:r>
              <a:rPr lang="en-US" altLang="ru-RU" sz="2400" b="1" dirty="0">
                <a:solidFill>
                  <a:srgbClr val="FF0000"/>
                </a:solidFill>
              </a:rPr>
              <a:t>Rhino</a:t>
            </a:r>
            <a:endParaRPr lang="ru-RU" altLang="ru-RU" sz="2400" b="1" dirty="0">
              <a:solidFill>
                <a:srgbClr val="FF0000"/>
              </a:solidFill>
            </a:endParaRPr>
          </a:p>
        </p:txBody>
      </p:sp>
      <p:sp>
        <p:nvSpPr>
          <p:cNvPr id="2" name="Прямоугольник 1"/>
          <p:cNvSpPr/>
          <p:nvPr/>
        </p:nvSpPr>
        <p:spPr>
          <a:xfrm>
            <a:off x="323528" y="4581128"/>
            <a:ext cx="8698235" cy="2169825"/>
          </a:xfrm>
          <a:prstGeom prst="rect">
            <a:avLst/>
          </a:prstGeom>
        </p:spPr>
        <p:txBody>
          <a:bodyPr wrap="square">
            <a:spAutoFit/>
          </a:bodyPr>
          <a:lstStyle/>
          <a:p>
            <a:pPr>
              <a:lnSpc>
                <a:spcPct val="150000"/>
              </a:lnSpc>
            </a:pPr>
            <a:r>
              <a:rPr lang="ru-RU"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Графики </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линейны </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в области </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низких рангов </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т.е. </a:t>
            </a:r>
            <a:r>
              <a:rPr lang="ru-RU"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r = </a:t>
            </a:r>
            <a:r>
              <a:rPr lang="ru-RU" i="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ωr</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ru-RU"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1≤</a:t>
            </a:r>
            <a:r>
              <a:rPr lang="en-US"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r</a:t>
            </a:r>
            <a:r>
              <a:rPr lang="ru-RU"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 где </a:t>
            </a:r>
            <a:r>
              <a:rPr lang="ru-RU"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n</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 некоторое целое положительное число, для всех версий разное. </a:t>
            </a:r>
            <a:endParaRPr lang="ru-RU"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ru-RU"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Линейная </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область графиков соответствует разделам компьютерных программ, в которых </a:t>
            </a:r>
            <a:r>
              <a:rPr lang="ru-RU"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описаны </a:t>
            </a:r>
            <a:r>
              <a:rPr lang="ru-RU"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функции организации интерфейса пользователя, функции организации ввода-вывода, открытие файлов с данными для </a:t>
            </a:r>
            <a:r>
              <a:rPr lang="ru-RU"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чтения/записи и др.</a:t>
            </a:r>
            <a:endParaRPr lang="ru-RU" dirty="0">
              <a:solidFill>
                <a:srgbClr val="000099"/>
              </a:solidFill>
            </a:endParaRPr>
          </a:p>
        </p:txBody>
      </p:sp>
      <p:pic>
        <p:nvPicPr>
          <p:cNvPr id="7" name="Рисунок 6"/>
          <p:cNvPicPr>
            <a:picLocks noChangeAspect="1"/>
          </p:cNvPicPr>
          <p:nvPr/>
        </p:nvPicPr>
        <p:blipFill>
          <a:blip r:embed="rId4"/>
          <a:stretch>
            <a:fillRect/>
          </a:stretch>
        </p:blipFill>
        <p:spPr>
          <a:xfrm>
            <a:off x="5180194" y="1424865"/>
            <a:ext cx="3588247" cy="2691185"/>
          </a:xfrm>
          <a:prstGeom prst="rect">
            <a:avLst/>
          </a:prstGeom>
        </p:spPr>
      </p:pic>
    </p:spTree>
    <p:extLst>
      <p:ext uri="{BB962C8B-B14F-4D97-AF65-F5344CB8AC3E}">
        <p14:creationId xmlns:p14="http://schemas.microsoft.com/office/powerpoint/2010/main" val="1664357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24</a:t>
            </a:fld>
            <a:endParaRPr lang="ru-RU" altLang="ru-RU"/>
          </a:p>
        </p:txBody>
      </p:sp>
      <p:pic>
        <p:nvPicPr>
          <p:cNvPr id="3" name="Рисунок 2"/>
          <p:cNvPicPr>
            <a:picLocks noChangeAspect="1"/>
          </p:cNvPicPr>
          <p:nvPr/>
        </p:nvPicPr>
        <p:blipFill>
          <a:blip r:embed="rId2"/>
          <a:stretch>
            <a:fillRect/>
          </a:stretch>
        </p:blipFill>
        <p:spPr>
          <a:xfrm>
            <a:off x="5004048" y="1815913"/>
            <a:ext cx="3788466" cy="2569114"/>
          </a:xfrm>
          <a:prstGeom prst="rect">
            <a:avLst/>
          </a:prstGeom>
        </p:spPr>
      </p:pic>
      <p:pic>
        <p:nvPicPr>
          <p:cNvPr id="5" name="Рисунок 4"/>
          <p:cNvPicPr>
            <a:picLocks noChangeAspect="1"/>
          </p:cNvPicPr>
          <p:nvPr/>
        </p:nvPicPr>
        <p:blipFill>
          <a:blip r:embed="rId3"/>
          <a:stretch>
            <a:fillRect/>
          </a:stretch>
        </p:blipFill>
        <p:spPr>
          <a:xfrm>
            <a:off x="107504" y="1677410"/>
            <a:ext cx="4629919" cy="2714387"/>
          </a:xfrm>
          <a:prstGeom prst="rect">
            <a:avLst/>
          </a:prstGeom>
        </p:spPr>
      </p:pic>
      <p:pic>
        <p:nvPicPr>
          <p:cNvPr id="6"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4509120"/>
            <a:ext cx="2807246" cy="56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3634829" y="4509120"/>
            <a:ext cx="4152651" cy="5039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ru-RU" altLang="ru-RU" sz="1600" kern="0" dirty="0" smtClean="0">
                <a:solidFill>
                  <a:srgbClr val="000099"/>
                </a:solidFill>
              </a:rPr>
              <a:t>Формула аппроксимации</a:t>
            </a:r>
          </a:p>
        </p:txBody>
      </p:sp>
      <p:sp>
        <p:nvSpPr>
          <p:cNvPr id="8" name="Прямоугольник 7"/>
          <p:cNvSpPr/>
          <p:nvPr/>
        </p:nvSpPr>
        <p:spPr>
          <a:xfrm>
            <a:off x="300935" y="1221534"/>
            <a:ext cx="3257623" cy="338554"/>
          </a:xfrm>
          <a:prstGeom prst="rect">
            <a:avLst/>
          </a:prstGeom>
        </p:spPr>
        <p:txBody>
          <a:bodyPr wrap="none">
            <a:spAutoFit/>
          </a:bodyPr>
          <a:lstStyle/>
          <a:p>
            <a:r>
              <a:rPr lang="ru-RU" altLang="ru-RU" sz="1600" dirty="0" smtClean="0">
                <a:solidFill>
                  <a:srgbClr val="000099"/>
                </a:solidFill>
              </a:rPr>
              <a:t>Версия </a:t>
            </a:r>
            <a:r>
              <a:rPr lang="ru-RU" altLang="ru-RU" sz="1600" dirty="0">
                <a:solidFill>
                  <a:srgbClr val="000099"/>
                </a:solidFill>
              </a:rPr>
              <a:t>1_7</a:t>
            </a:r>
            <a:r>
              <a:rPr lang="en-US" altLang="ru-RU" sz="1600" dirty="0">
                <a:solidFill>
                  <a:srgbClr val="000099"/>
                </a:solidFill>
              </a:rPr>
              <a:t>R1 </a:t>
            </a:r>
            <a:r>
              <a:rPr lang="ru-RU" altLang="ru-RU" sz="1600" dirty="0">
                <a:solidFill>
                  <a:srgbClr val="000099"/>
                </a:solidFill>
              </a:rPr>
              <a:t>программы </a:t>
            </a:r>
            <a:r>
              <a:rPr lang="en-US" altLang="ru-RU" sz="1600" dirty="0">
                <a:solidFill>
                  <a:srgbClr val="000099"/>
                </a:solidFill>
              </a:rPr>
              <a:t>Rhino</a:t>
            </a:r>
            <a:endParaRPr lang="ru-RU" sz="1600" dirty="0">
              <a:solidFill>
                <a:srgbClr val="000099"/>
              </a:solidFill>
            </a:endParaRPr>
          </a:p>
        </p:txBody>
      </p:sp>
      <p:sp>
        <p:nvSpPr>
          <p:cNvPr id="9" name="Прямоугольник 8"/>
          <p:cNvSpPr/>
          <p:nvPr/>
        </p:nvSpPr>
        <p:spPr>
          <a:xfrm>
            <a:off x="827584" y="375308"/>
            <a:ext cx="7530267" cy="369332"/>
          </a:xfrm>
          <a:prstGeom prst="rect">
            <a:avLst/>
          </a:prstGeom>
        </p:spPr>
        <p:txBody>
          <a:bodyPr wrap="none">
            <a:spAutoFit/>
          </a:bodyPr>
          <a:lstStyle/>
          <a:p>
            <a:r>
              <a:rPr lang="ru-RU" altLang="ru-RU" b="1" dirty="0" smtClean="0">
                <a:solidFill>
                  <a:srgbClr val="FF0000"/>
                </a:solidFill>
              </a:rPr>
              <a:t>Аппроксимирующая </a:t>
            </a:r>
            <a:r>
              <a:rPr lang="ru-RU" altLang="ru-RU" b="1" dirty="0">
                <a:solidFill>
                  <a:srgbClr val="FF0000"/>
                </a:solidFill>
              </a:rPr>
              <a:t>кривая </a:t>
            </a:r>
            <a:r>
              <a:rPr lang="ru-RU" altLang="ru-RU" b="1" dirty="0" smtClean="0">
                <a:solidFill>
                  <a:srgbClr val="FF0000"/>
                </a:solidFill>
              </a:rPr>
              <a:t>для </a:t>
            </a:r>
            <a:r>
              <a:rPr lang="ru-RU" altLang="ru-RU" b="1" dirty="0">
                <a:solidFill>
                  <a:srgbClr val="FF0000"/>
                </a:solidFill>
              </a:rPr>
              <a:t>зависимости ранга от частоты </a:t>
            </a:r>
            <a:endParaRPr lang="ru-RU" dirty="0"/>
          </a:p>
        </p:txBody>
      </p:sp>
      <p:sp>
        <p:nvSpPr>
          <p:cNvPr id="10" name="Прямоугольник 9"/>
          <p:cNvSpPr/>
          <p:nvPr/>
        </p:nvSpPr>
        <p:spPr>
          <a:xfrm>
            <a:off x="467544" y="5324567"/>
            <a:ext cx="7680398" cy="830997"/>
          </a:xfrm>
          <a:prstGeom prst="rect">
            <a:avLst/>
          </a:prstGeom>
        </p:spPr>
        <p:txBody>
          <a:bodyPr wrap="square">
            <a:spAutoFit/>
          </a:bodyPr>
          <a:lstStyle/>
          <a:p>
            <a:pPr indent="449580" algn="just">
              <a:lnSpc>
                <a:spcPct val="150000"/>
              </a:lnSpc>
              <a:spcAft>
                <a:spcPts val="0"/>
              </a:spcAft>
            </a:pPr>
            <a:r>
              <a:rPr lang="ru-RU" sz="1600" dirty="0">
                <a:solidFill>
                  <a:srgbClr val="000099"/>
                </a:solidFill>
                <a:latin typeface="+mn-lt"/>
                <a:ea typeface="Calibri" panose="020F0502020204030204" pitchFamily="34" charset="0"/>
                <a:cs typeface="Times New Roman" panose="02020603050405020304" pitchFamily="18" charset="0"/>
              </a:rPr>
              <a:t>В области высоких рангов сосредоточены базовые модули программы и примитивные типы данных, а средней части только базовые модули. </a:t>
            </a:r>
            <a:endParaRPr lang="ru-RU" sz="1600" dirty="0">
              <a:solidFill>
                <a:srgbClr val="000099"/>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1190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80DC4A-4626-49AF-BC71-6393CE34CAD5}" type="slidenum">
              <a:rPr lang="ru-RU" altLang="ru-RU"/>
              <a:pPr eaLnBrk="1" hangingPunct="1"/>
              <a:t>25</a:t>
            </a:fld>
            <a:endParaRPr lang="ru-RU" altLang="ru-RU"/>
          </a:p>
        </p:txBody>
      </p:sp>
      <p:sp>
        <p:nvSpPr>
          <p:cNvPr id="55299" name="Rectangle 2"/>
          <p:cNvSpPr>
            <a:spLocks noGrp="1" noChangeArrowheads="1"/>
          </p:cNvSpPr>
          <p:nvPr>
            <p:ph type="title"/>
          </p:nvPr>
        </p:nvSpPr>
        <p:spPr>
          <a:xfrm>
            <a:off x="0" y="142875"/>
            <a:ext cx="9144000" cy="785813"/>
          </a:xfrm>
        </p:spPr>
        <p:txBody>
          <a:bodyPr/>
          <a:lstStyle/>
          <a:p>
            <a:pPr eaLnBrk="1" hangingPunct="1"/>
            <a:r>
              <a:rPr lang="ru-RU" altLang="ru-RU" sz="2400" b="1" dirty="0" smtClean="0">
                <a:solidFill>
                  <a:srgbClr val="FF0000"/>
                </a:solidFill>
              </a:rPr>
              <a:t>Анализ различных версий программы </a:t>
            </a:r>
            <a:r>
              <a:rPr lang="en-US" altLang="ru-RU" sz="2400" b="1" dirty="0" smtClean="0">
                <a:solidFill>
                  <a:srgbClr val="FF0000"/>
                </a:solidFill>
              </a:rPr>
              <a:t>Rhino</a:t>
            </a:r>
            <a:endParaRPr lang="ru-RU" altLang="ru-RU" sz="2400" dirty="0" smtClean="0">
              <a:solidFill>
                <a:srgbClr val="FF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66285"/>
              </p:ext>
            </p:extLst>
          </p:nvPr>
        </p:nvGraphicFramePr>
        <p:xfrm>
          <a:off x="357188" y="928688"/>
          <a:ext cx="8358187" cy="5859570"/>
        </p:xfrm>
        <a:graphic>
          <a:graphicData uri="http://schemas.openxmlformats.org/drawingml/2006/table">
            <a:tbl>
              <a:tblPr/>
              <a:tblGrid>
                <a:gridCol w="1462087"/>
                <a:gridCol w="3109913"/>
                <a:gridCol w="1000125"/>
                <a:gridCol w="714375"/>
                <a:gridCol w="1143000"/>
                <a:gridCol w="928687"/>
              </a:tblGrid>
              <a:tr h="975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Версия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Формула</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α</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γ</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Длина линейного участка по рангу</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Объем кода, Кб</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1_4R3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0,0081</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1,349</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1_5R1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0,00181</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1631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1_5R2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0,0019</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1,36</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1993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1_5R3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1996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3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1_5R4</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917825" algn="r"/>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0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1_5R4_1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917825" algn="r"/>
                        </a:tabLst>
                      </a:pP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0,0015</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1_5R5</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0,0022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1,28</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2214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1_6R1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1_6R2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5379"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2000250"/>
            <a:ext cx="2371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0"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2571750"/>
            <a:ext cx="23336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3143250"/>
            <a:ext cx="2314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3643313"/>
            <a:ext cx="22288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3"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4214813"/>
            <a:ext cx="2247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4"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4714875"/>
            <a:ext cx="23907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5"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5286375"/>
            <a:ext cx="23907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6"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5786438"/>
            <a:ext cx="2314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87" name="Picture 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6357938"/>
            <a:ext cx="2314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683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E7ECE8-4937-41D5-A191-ADC4BC29ADA4}" type="slidenum">
              <a:rPr lang="ru-RU" altLang="ru-RU"/>
              <a:pPr eaLnBrk="1" hangingPunct="1"/>
              <a:t>26</a:t>
            </a:fld>
            <a:endParaRPr lang="ru-RU" altLang="ru-RU"/>
          </a:p>
        </p:txBody>
      </p:sp>
      <p:sp>
        <p:nvSpPr>
          <p:cNvPr id="56323" name="Rectangle 2"/>
          <p:cNvSpPr>
            <a:spLocks noGrp="1" noChangeArrowheads="1"/>
          </p:cNvSpPr>
          <p:nvPr>
            <p:ph type="title"/>
          </p:nvPr>
        </p:nvSpPr>
        <p:spPr>
          <a:xfrm>
            <a:off x="0" y="142875"/>
            <a:ext cx="9144000" cy="785813"/>
          </a:xfrm>
        </p:spPr>
        <p:txBody>
          <a:bodyPr/>
          <a:lstStyle/>
          <a:p>
            <a:pPr eaLnBrk="1" hangingPunct="1"/>
            <a:r>
              <a:rPr lang="ru-RU" altLang="ru-RU" sz="2400" b="1" dirty="0" smtClean="0">
                <a:solidFill>
                  <a:srgbClr val="FF0000"/>
                </a:solidFill>
              </a:rPr>
              <a:t>Анализ различных версий программы </a:t>
            </a:r>
            <a:r>
              <a:rPr lang="en-US" altLang="ru-RU" sz="2400" b="1" dirty="0" smtClean="0">
                <a:solidFill>
                  <a:srgbClr val="FF0000"/>
                </a:solidFill>
              </a:rPr>
              <a:t>Rhino (</a:t>
            </a:r>
            <a:r>
              <a:rPr lang="ru-RU" altLang="ru-RU" sz="2400" b="1" dirty="0" smtClean="0">
                <a:solidFill>
                  <a:srgbClr val="FF0000"/>
                </a:solidFill>
              </a:rPr>
              <a:t>продолжение</a:t>
            </a:r>
            <a:r>
              <a:rPr lang="en-US" altLang="ru-RU" sz="2400" b="1" dirty="0" smtClean="0">
                <a:solidFill>
                  <a:srgbClr val="FF0000"/>
                </a:solidFill>
              </a:rPr>
              <a:t>)</a:t>
            </a:r>
            <a:endParaRPr lang="ru-RU" altLang="ru-RU" sz="2400" dirty="0" smtClean="0">
              <a:solidFill>
                <a:srgbClr val="FF0000"/>
              </a:solidFill>
            </a:endParaRPr>
          </a:p>
        </p:txBody>
      </p:sp>
      <p:graphicFrame>
        <p:nvGraphicFramePr>
          <p:cNvPr id="33" name="Таблица 32"/>
          <p:cNvGraphicFramePr>
            <a:graphicFrameLocks noGrp="1"/>
          </p:cNvGraphicFramePr>
          <p:nvPr/>
        </p:nvGraphicFramePr>
        <p:xfrm>
          <a:off x="357188" y="928688"/>
          <a:ext cx="8358187" cy="5857948"/>
        </p:xfrm>
        <a:graphic>
          <a:graphicData uri="http://schemas.openxmlformats.org/drawingml/2006/table">
            <a:tbl>
              <a:tblPr/>
              <a:tblGrid>
                <a:gridCol w="1449387"/>
                <a:gridCol w="3194050"/>
                <a:gridCol w="1000125"/>
                <a:gridCol w="642938"/>
                <a:gridCol w="1071562"/>
                <a:gridCol w="1000125"/>
              </a:tblGrid>
              <a:tr h="670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Версия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Формула</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α</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γ</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Длинна линейного участка по рангу</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Объем кода, Кб</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1_6R3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0,0018</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1,36</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2508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1_6R4</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1,36</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2509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1_6R</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2532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1_7R1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0,0014</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2866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1_7R2-RC1</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0,0006</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1,38</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2979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1_7R2-RC2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0,0006</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1,38</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2993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1_7R2-RC3</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0,0005</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1,43</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2996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1_7R2-RC4</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0,0006</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1,35</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2996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Rhino 1_7R2</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0,0012</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a:t>
                      </a:r>
                    </a:p>
                  </a:txBody>
                  <a:tcPr marL="67009" marR="6700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2998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6403"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1662113"/>
            <a:ext cx="2476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04" name="Picture 2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2233613"/>
            <a:ext cx="2476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05" name="Picture 2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2805113"/>
            <a:ext cx="2476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06" name="Picture 2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3948113"/>
            <a:ext cx="2619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07" name="Picture 2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4519613"/>
            <a:ext cx="2476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08" name="Picture 2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5091113"/>
            <a:ext cx="2476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09" name="Picture 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5724525"/>
            <a:ext cx="2476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10" name="Picture 2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6376988"/>
            <a:ext cx="24193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11"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56412" name="Picture 2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5500" y="3376613"/>
            <a:ext cx="2476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83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5153CA-A9B2-4CA6-9A59-24DA10CE5BA2}" type="slidenum">
              <a:rPr lang="ru-RU" altLang="ru-RU"/>
              <a:pPr eaLnBrk="1" hangingPunct="1"/>
              <a:t>27</a:t>
            </a:fld>
            <a:endParaRPr lang="ru-RU" altLang="ru-RU"/>
          </a:p>
        </p:txBody>
      </p:sp>
      <p:sp>
        <p:nvSpPr>
          <p:cNvPr id="21507" name="Text Box 4"/>
          <p:cNvSpPr txBox="1">
            <a:spLocks noChangeArrowheads="1"/>
          </p:cNvSpPr>
          <p:nvPr/>
        </p:nvSpPr>
        <p:spPr bwMode="auto">
          <a:xfrm>
            <a:off x="323528" y="116632"/>
            <a:ext cx="8820472" cy="6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700" b="1" dirty="0">
                <a:solidFill>
                  <a:srgbClr val="FF0000"/>
                </a:solidFill>
              </a:rPr>
              <a:t>Использование ранговых распределений в медицине</a:t>
            </a:r>
          </a:p>
        </p:txBody>
      </p:sp>
      <p:sp>
        <p:nvSpPr>
          <p:cNvPr id="21508" name="Text Box 5"/>
          <p:cNvSpPr txBox="1">
            <a:spLocks noChangeArrowheads="1"/>
          </p:cNvSpPr>
          <p:nvPr/>
        </p:nvSpPr>
        <p:spPr bwMode="auto">
          <a:xfrm>
            <a:off x="250825" y="5445125"/>
            <a:ext cx="8640763" cy="3667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a:solidFill>
                  <a:srgbClr val="660066"/>
                </a:solidFill>
              </a:rPr>
              <a:t>Задача: исследовать динамику заболеваемости населения Приморского края, </a:t>
            </a:r>
          </a:p>
        </p:txBody>
      </p:sp>
      <p:sp>
        <p:nvSpPr>
          <p:cNvPr id="21509" name="Text Box 5"/>
          <p:cNvSpPr txBox="1">
            <a:spLocks noChangeArrowheads="1"/>
          </p:cNvSpPr>
          <p:nvPr/>
        </p:nvSpPr>
        <p:spPr bwMode="auto">
          <a:xfrm>
            <a:off x="250825" y="5213350"/>
            <a:ext cx="8640763" cy="116955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25" indent="-8096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000" i="1" dirty="0">
                <a:solidFill>
                  <a:srgbClr val="660066"/>
                </a:solidFill>
                <a:latin typeface="Calibri" panose="020F0502020204030204" pitchFamily="34" charset="0"/>
              </a:rPr>
              <a:t>Задача</a:t>
            </a:r>
            <a:r>
              <a:rPr lang="ru-RU" altLang="ru-RU" sz="2000" dirty="0">
                <a:solidFill>
                  <a:srgbClr val="660066"/>
                </a:solidFill>
                <a:latin typeface="Calibri" panose="020F0502020204030204" pitchFamily="34" charset="0"/>
              </a:rPr>
              <a:t>: разделить </a:t>
            </a:r>
            <a:r>
              <a:rPr lang="ru-RU" altLang="ru-RU" sz="2000" dirty="0" smtClean="0">
                <a:solidFill>
                  <a:srgbClr val="660066"/>
                </a:solidFill>
                <a:latin typeface="Calibri" panose="020F0502020204030204" pitchFamily="34" charset="0"/>
              </a:rPr>
              <a:t>пациентов </a:t>
            </a:r>
            <a:r>
              <a:rPr lang="ru-RU" altLang="ru-RU" sz="2000" dirty="0">
                <a:solidFill>
                  <a:srgbClr val="660066"/>
                </a:solidFill>
                <a:latin typeface="Calibri" panose="020F0502020204030204" pitchFamily="34" charset="0"/>
              </a:rPr>
              <a:t>на группы по данным анализов крови; </a:t>
            </a:r>
            <a:endParaRPr lang="ru-RU" altLang="ru-RU" sz="2000" dirty="0" smtClean="0">
              <a:solidFill>
                <a:srgbClr val="660066"/>
              </a:solidFill>
              <a:latin typeface="Calibri" panose="020F0502020204030204" pitchFamily="34" charset="0"/>
            </a:endParaRPr>
          </a:p>
          <a:p>
            <a:pPr eaLnBrk="1" hangingPunct="1">
              <a:spcBef>
                <a:spcPct val="50000"/>
              </a:spcBef>
            </a:pPr>
            <a:r>
              <a:rPr lang="ru-RU" altLang="ru-RU" sz="2000" dirty="0">
                <a:solidFill>
                  <a:srgbClr val="660066"/>
                </a:solidFill>
                <a:latin typeface="Calibri" panose="020F0502020204030204" pitchFamily="34" charset="0"/>
              </a:rPr>
              <a:t>	</a:t>
            </a:r>
            <a:r>
              <a:rPr lang="ru-RU" altLang="ru-RU" sz="2000" dirty="0" smtClean="0">
                <a:solidFill>
                  <a:srgbClr val="660066"/>
                </a:solidFill>
                <a:latin typeface="Calibri" panose="020F0502020204030204" pitchFamily="34" charset="0"/>
              </a:rPr>
              <a:t>выявить </a:t>
            </a:r>
            <a:r>
              <a:rPr lang="ru-RU" altLang="ru-RU" sz="2000" dirty="0">
                <a:solidFill>
                  <a:srgbClr val="660066"/>
                </a:solidFill>
                <a:latin typeface="Calibri" panose="020F0502020204030204" pitchFamily="34" charset="0"/>
              </a:rPr>
              <a:t>основные факторы риска эмоционального состояния среди медицинских работников скорой помощи</a:t>
            </a:r>
          </a:p>
        </p:txBody>
      </p:sp>
      <p:pic>
        <p:nvPicPr>
          <p:cNvPr id="2" name="Рисунок 1"/>
          <p:cNvPicPr>
            <a:picLocks noChangeAspect="1"/>
          </p:cNvPicPr>
          <p:nvPr/>
        </p:nvPicPr>
        <p:blipFill>
          <a:blip r:embed="rId3"/>
          <a:stretch>
            <a:fillRect/>
          </a:stretch>
        </p:blipFill>
        <p:spPr>
          <a:xfrm>
            <a:off x="827584" y="1191077"/>
            <a:ext cx="7413817" cy="3660427"/>
          </a:xfrm>
          <a:prstGeom prst="rect">
            <a:avLst/>
          </a:prstGeom>
        </p:spPr>
      </p:pic>
    </p:spTree>
    <p:extLst>
      <p:ext uri="{BB962C8B-B14F-4D97-AF65-F5344CB8AC3E}">
        <p14:creationId xmlns:p14="http://schemas.microsoft.com/office/powerpoint/2010/main" val="590011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0D1F63-3713-45A0-927C-AD4A5471B3F4}" type="slidenum">
              <a:rPr lang="ru-RU" altLang="ru-RU"/>
              <a:pPr eaLnBrk="1" hangingPunct="1"/>
              <a:t>28</a:t>
            </a:fld>
            <a:endParaRPr lang="ru-RU" altLang="ru-RU"/>
          </a:p>
        </p:txBody>
      </p:sp>
      <p:sp>
        <p:nvSpPr>
          <p:cNvPr id="23555" name="Text Box 11"/>
          <p:cNvSpPr txBox="1">
            <a:spLocks noChangeArrowheads="1"/>
          </p:cNvSpPr>
          <p:nvPr/>
        </p:nvSpPr>
        <p:spPr bwMode="auto">
          <a:xfrm>
            <a:off x="1439467" y="1052513"/>
            <a:ext cx="6265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a:p>
        </p:txBody>
      </p:sp>
      <p:sp>
        <p:nvSpPr>
          <p:cNvPr id="5" name="Прямоугольник 4"/>
          <p:cNvSpPr/>
          <p:nvPr/>
        </p:nvSpPr>
        <p:spPr>
          <a:xfrm>
            <a:off x="2123728" y="116632"/>
            <a:ext cx="3456384" cy="400110"/>
          </a:xfrm>
          <a:prstGeom prst="rect">
            <a:avLst/>
          </a:prstGeom>
        </p:spPr>
        <p:txBody>
          <a:bodyPr wrap="square">
            <a:spAutoFit/>
          </a:bodyPr>
          <a:lstStyle/>
          <a:p>
            <a:r>
              <a:rPr lang="ru-RU" altLang="ru-RU" sz="2000" b="1" dirty="0" smtClean="0">
                <a:solidFill>
                  <a:srgbClr val="FF0000"/>
                </a:solidFill>
                <a:latin typeface="+mn-lt"/>
              </a:rPr>
              <a:t>Стандартные решения </a:t>
            </a:r>
            <a:endParaRPr lang="ru-RU" sz="2000" dirty="0">
              <a:solidFill>
                <a:srgbClr val="FF0000"/>
              </a:solidFill>
              <a:latin typeface="+mn-lt"/>
            </a:endParaRPr>
          </a:p>
        </p:txBody>
      </p:sp>
      <p:sp>
        <p:nvSpPr>
          <p:cNvPr id="2" name="Прямоугольник 1"/>
          <p:cNvSpPr/>
          <p:nvPr/>
        </p:nvSpPr>
        <p:spPr>
          <a:xfrm>
            <a:off x="467544" y="476672"/>
            <a:ext cx="8352928" cy="918200"/>
          </a:xfrm>
          <a:prstGeom prst="rect">
            <a:avLst/>
          </a:prstGeom>
        </p:spPr>
        <p:txBody>
          <a:bodyPr wrap="square">
            <a:spAutoFit/>
          </a:bodyPr>
          <a:lstStyle/>
          <a:p>
            <a:pPr>
              <a:spcAft>
                <a:spcPts val="450"/>
              </a:spcAft>
              <a:defRPr/>
            </a:pPr>
            <a:r>
              <a:rPr lang="ru-RU" sz="1650" dirty="0" smtClean="0">
                <a:solidFill>
                  <a:srgbClr val="000099"/>
                </a:solidFill>
              </a:rPr>
              <a:t>Все </a:t>
            </a:r>
            <a:r>
              <a:rPr lang="ru-RU" sz="1650" dirty="0">
                <a:solidFill>
                  <a:srgbClr val="000099"/>
                </a:solidFill>
              </a:rPr>
              <a:t>пациенты были разделены по степеням тяжести физического состояния на основе общего медицинского осмотра:</a:t>
            </a:r>
          </a:p>
          <a:p>
            <a:pPr marL="342900" lvl="1">
              <a:spcAft>
                <a:spcPts val="450"/>
              </a:spcAft>
              <a:defRPr/>
            </a:pPr>
            <a:r>
              <a:rPr lang="ru-RU" sz="1650" i="1" dirty="0" smtClean="0">
                <a:solidFill>
                  <a:srgbClr val="000099"/>
                </a:solidFill>
              </a:rPr>
              <a:t>тяжелая</a:t>
            </a:r>
            <a:r>
              <a:rPr lang="ru-RU" sz="1650" dirty="0" smtClean="0">
                <a:solidFill>
                  <a:srgbClr val="000099"/>
                </a:solidFill>
              </a:rPr>
              <a:t>;</a:t>
            </a:r>
            <a:r>
              <a:rPr lang="ru-RU" sz="1650" i="1" dirty="0">
                <a:solidFill>
                  <a:srgbClr val="000099"/>
                </a:solidFill>
              </a:rPr>
              <a:t> </a:t>
            </a:r>
            <a:r>
              <a:rPr lang="ru-RU" sz="1650" i="1" dirty="0" smtClean="0">
                <a:solidFill>
                  <a:srgbClr val="000099"/>
                </a:solidFill>
              </a:rPr>
              <a:t>средняя.</a:t>
            </a:r>
            <a:endParaRPr lang="ru-RU" sz="1650" dirty="0">
              <a:solidFill>
                <a:srgbClr val="000099"/>
              </a:solidFill>
            </a:endParaRPr>
          </a:p>
        </p:txBody>
      </p:sp>
      <p:pic>
        <p:nvPicPr>
          <p:cNvPr id="7" name="Рисунок 6"/>
          <p:cNvPicPr>
            <a:picLocks noChangeAspect="1"/>
          </p:cNvPicPr>
          <p:nvPr/>
        </p:nvPicPr>
        <p:blipFill>
          <a:blip r:embed="rId3"/>
          <a:stretch>
            <a:fillRect/>
          </a:stretch>
        </p:blipFill>
        <p:spPr>
          <a:xfrm>
            <a:off x="5580112" y="2420888"/>
            <a:ext cx="3460104" cy="3561178"/>
          </a:xfrm>
          <a:prstGeom prst="rect">
            <a:avLst/>
          </a:prstGeom>
        </p:spPr>
      </p:pic>
      <p:pic>
        <p:nvPicPr>
          <p:cNvPr id="3" name="Рисунок 2"/>
          <p:cNvPicPr>
            <a:picLocks noChangeAspect="1"/>
          </p:cNvPicPr>
          <p:nvPr/>
        </p:nvPicPr>
        <p:blipFill>
          <a:blip r:embed="rId4"/>
          <a:stretch>
            <a:fillRect/>
          </a:stretch>
        </p:blipFill>
        <p:spPr>
          <a:xfrm>
            <a:off x="395536" y="1930643"/>
            <a:ext cx="4648200" cy="4095750"/>
          </a:xfrm>
          <a:prstGeom prst="rect">
            <a:avLst/>
          </a:prstGeom>
        </p:spPr>
      </p:pic>
      <p:sp>
        <p:nvSpPr>
          <p:cNvPr id="4" name="Прямоугольник 3"/>
          <p:cNvSpPr/>
          <p:nvPr/>
        </p:nvSpPr>
        <p:spPr>
          <a:xfrm>
            <a:off x="611560" y="1464605"/>
            <a:ext cx="2163797" cy="369332"/>
          </a:xfrm>
          <a:prstGeom prst="rect">
            <a:avLst/>
          </a:prstGeom>
        </p:spPr>
        <p:txBody>
          <a:bodyPr wrap="none">
            <a:spAutoFit/>
          </a:bodyPr>
          <a:lstStyle/>
          <a:p>
            <a:r>
              <a:rPr lang="en-US" dirty="0" smtClean="0">
                <a:solidFill>
                  <a:srgbClr val="C00000"/>
                </a:solidFill>
              </a:rPr>
              <a:t>PROOXY, </a:t>
            </a:r>
            <a:r>
              <a:rPr lang="ru-RU" dirty="0" smtClean="0">
                <a:solidFill>
                  <a:srgbClr val="C00000"/>
                </a:solidFill>
              </a:rPr>
              <a:t>тяжелая</a:t>
            </a:r>
            <a:endParaRPr lang="ru-RU" dirty="0">
              <a:solidFill>
                <a:srgbClr val="C00000"/>
              </a:solidFill>
            </a:endParaRPr>
          </a:p>
        </p:txBody>
      </p:sp>
    </p:spTree>
    <p:extLst>
      <p:ext uri="{BB962C8B-B14F-4D97-AF65-F5344CB8AC3E}">
        <p14:creationId xmlns:p14="http://schemas.microsoft.com/office/powerpoint/2010/main" val="2579085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3">
            <a:extLst>
              <a:ext uri="{FF2B5EF4-FFF2-40B4-BE49-F238E27FC236}">
                <a16:creationId xmlns:a16="http://schemas.microsoft.com/office/drawing/2014/main" xmlns="" id="{ABD28444-8150-4130-903D-67DBA13469A4}"/>
              </a:ext>
            </a:extLst>
          </p:cNvPr>
          <p:cNvSpPr>
            <a:spLocks noGrp="1"/>
          </p:cNvSpPr>
          <p:nvPr>
            <p:ph type="title"/>
          </p:nvPr>
        </p:nvSpPr>
        <p:spPr>
          <a:xfrm>
            <a:off x="1331640" y="200512"/>
            <a:ext cx="6597352" cy="914183"/>
          </a:xfrm>
        </p:spPr>
        <p:txBody>
          <a:bodyPr/>
          <a:lstStyle/>
          <a:p>
            <a:pPr eaLnBrk="1" hangingPunct="1"/>
            <a:r>
              <a:rPr lang="ru-RU" altLang="ru-RU" sz="2000" b="1" dirty="0">
                <a:solidFill>
                  <a:srgbClr val="FF0000"/>
                </a:solidFill>
              </a:rPr>
              <a:t>Использование </a:t>
            </a:r>
            <a:r>
              <a:rPr lang="ru-RU" altLang="ru-RU" sz="2000" b="1" dirty="0" smtClean="0">
                <a:solidFill>
                  <a:srgbClr val="FF0000"/>
                </a:solidFill>
              </a:rPr>
              <a:t>идеи В.П</a:t>
            </a:r>
            <a:r>
              <a:rPr lang="ru-RU" altLang="ru-RU" sz="2000" b="1" dirty="0">
                <a:solidFill>
                  <a:srgbClr val="FF0000"/>
                </a:solidFill>
              </a:rPr>
              <a:t>. Маслова</a:t>
            </a:r>
            <a:br>
              <a:rPr lang="ru-RU" altLang="ru-RU" sz="2000" b="1" dirty="0">
                <a:solidFill>
                  <a:srgbClr val="FF0000"/>
                </a:solidFill>
              </a:rPr>
            </a:br>
            <a:r>
              <a:rPr lang="ru-RU" altLang="ru-RU" sz="2000" b="1" dirty="0">
                <a:solidFill>
                  <a:srgbClr val="FF0000"/>
                </a:solidFill>
              </a:rPr>
              <a:t>для кластеризации медицинских данных</a:t>
            </a:r>
            <a:endParaRPr lang="ru-RU" altLang="ru-RU" sz="2000" dirty="0">
              <a:solidFill>
                <a:srgbClr val="FF0000"/>
              </a:solidFill>
            </a:endParaRPr>
          </a:p>
        </p:txBody>
      </p:sp>
      <p:sp>
        <p:nvSpPr>
          <p:cNvPr id="3" name="TextBox 2">
            <a:extLst>
              <a:ext uri="{FF2B5EF4-FFF2-40B4-BE49-F238E27FC236}">
                <a16:creationId xmlns:a16="http://schemas.microsoft.com/office/drawing/2014/main" xmlns="" id="{FDF31E2E-348F-497B-BE38-40C784DA3B2D}"/>
              </a:ext>
            </a:extLst>
          </p:cNvPr>
          <p:cNvSpPr txBox="1"/>
          <p:nvPr/>
        </p:nvSpPr>
        <p:spPr>
          <a:xfrm>
            <a:off x="788598" y="3630980"/>
            <a:ext cx="6478215" cy="2464649"/>
          </a:xfrm>
          <a:prstGeom prst="rect">
            <a:avLst/>
          </a:prstGeom>
          <a:noFill/>
        </p:spPr>
        <p:txBody>
          <a:bodyPr wrap="square">
            <a:spAutoFit/>
          </a:bodyPr>
          <a:lstStyle/>
          <a:p>
            <a:pPr marL="204788" indent="-204788" algn="just">
              <a:lnSpc>
                <a:spcPct val="114000"/>
              </a:lnSpc>
              <a:spcAft>
                <a:spcPts val="900"/>
              </a:spcAft>
              <a:buFont typeface="Wingdings" pitchFamily="2" charset="2"/>
              <a:buChar char="§"/>
              <a:defRPr/>
            </a:pPr>
            <a:r>
              <a:rPr lang="ru-RU" sz="1650" dirty="0" smtClean="0">
                <a:solidFill>
                  <a:srgbClr val="000099"/>
                </a:solidFill>
                <a:latin typeface="+mn-lt"/>
              </a:rPr>
              <a:t>ранжируем состояния </a:t>
            </a:r>
            <a:r>
              <a:rPr lang="ru-RU" sz="1650" dirty="0">
                <a:solidFill>
                  <a:srgbClr val="000099"/>
                </a:solidFill>
                <a:latin typeface="+mn-lt"/>
              </a:rPr>
              <a:t>пациенты </a:t>
            </a:r>
            <a:r>
              <a:rPr lang="ru-RU" sz="1650" dirty="0" smtClean="0">
                <a:solidFill>
                  <a:srgbClr val="000099"/>
                </a:solidFill>
                <a:latin typeface="+mn-lt"/>
              </a:rPr>
              <a:t>по </a:t>
            </a:r>
            <a:r>
              <a:rPr lang="ru-RU" sz="1650" dirty="0">
                <a:solidFill>
                  <a:srgbClr val="000099"/>
                </a:solidFill>
                <a:latin typeface="+mn-lt"/>
              </a:rPr>
              <a:t>возрастанию абсолютных значений показателя </a:t>
            </a:r>
            <a:r>
              <a:rPr lang="ru-RU" sz="1650" dirty="0" smtClean="0">
                <a:solidFill>
                  <a:srgbClr val="000099"/>
                </a:solidFill>
                <a:latin typeface="+mn-lt"/>
              </a:rPr>
              <a:t>химического </a:t>
            </a:r>
            <a:r>
              <a:rPr lang="ru-RU" sz="1650" dirty="0">
                <a:solidFill>
                  <a:srgbClr val="000099"/>
                </a:solidFill>
                <a:latin typeface="+mn-lt"/>
              </a:rPr>
              <a:t>анализа крови</a:t>
            </a:r>
            <a:endParaRPr lang="ru-RU" sz="1650" dirty="0" smtClean="0">
              <a:solidFill>
                <a:srgbClr val="000099"/>
              </a:solidFill>
              <a:latin typeface="+mn-lt"/>
            </a:endParaRPr>
          </a:p>
          <a:p>
            <a:pPr marL="204788" indent="-204788">
              <a:lnSpc>
                <a:spcPct val="114000"/>
              </a:lnSpc>
              <a:spcAft>
                <a:spcPts val="900"/>
              </a:spcAft>
              <a:buFont typeface="Wingdings" pitchFamily="2" charset="2"/>
              <a:buChar char="§"/>
              <a:defRPr/>
            </a:pPr>
            <a:r>
              <a:rPr lang="ru-RU" sz="1650" dirty="0" smtClean="0">
                <a:solidFill>
                  <a:srgbClr val="000099"/>
                </a:solidFill>
                <a:latin typeface="+mn-lt"/>
              </a:rPr>
              <a:t>каждому </a:t>
            </a:r>
            <a:r>
              <a:rPr lang="ru-RU" sz="1650" dirty="0">
                <a:solidFill>
                  <a:srgbClr val="FF0000"/>
                </a:solidFill>
                <a:latin typeface="+mn-lt"/>
              </a:rPr>
              <a:t>кластеру </a:t>
            </a:r>
            <a:r>
              <a:rPr lang="ru-RU" sz="1650" dirty="0">
                <a:solidFill>
                  <a:srgbClr val="000099"/>
                </a:solidFill>
                <a:latin typeface="+mn-lt"/>
              </a:rPr>
              <a:t>соответствует </a:t>
            </a:r>
            <a:r>
              <a:rPr lang="ru-RU" sz="1650" dirty="0">
                <a:solidFill>
                  <a:srgbClr val="FF0000"/>
                </a:solidFill>
                <a:latin typeface="+mn-lt"/>
              </a:rPr>
              <a:t>свой </a:t>
            </a:r>
            <a:r>
              <a:rPr lang="ru-RU" sz="1650" dirty="0" smtClean="0">
                <a:solidFill>
                  <a:srgbClr val="FF0000"/>
                </a:solidFill>
                <a:latin typeface="+mn-lt"/>
              </a:rPr>
              <a:t>параметр</a:t>
            </a:r>
            <a:endParaRPr lang="ru-RU" sz="1650" dirty="0">
              <a:solidFill>
                <a:srgbClr val="FF0000"/>
              </a:solidFill>
              <a:latin typeface="+mn-lt"/>
            </a:endParaRPr>
          </a:p>
          <a:p>
            <a:pPr marL="204788" indent="-204788" algn="just">
              <a:lnSpc>
                <a:spcPct val="114000"/>
              </a:lnSpc>
              <a:spcAft>
                <a:spcPts val="900"/>
              </a:spcAft>
              <a:buFont typeface="Wingdings" pitchFamily="2" charset="2"/>
              <a:buChar char="§"/>
              <a:defRPr/>
            </a:pPr>
            <a:r>
              <a:rPr lang="ru-RU" sz="1650" dirty="0" smtClean="0">
                <a:solidFill>
                  <a:srgbClr val="000099"/>
                </a:solidFill>
                <a:latin typeface="+mn-lt"/>
              </a:rPr>
              <a:t>графические </a:t>
            </a:r>
            <a:r>
              <a:rPr lang="ru-RU" sz="1650" dirty="0">
                <a:solidFill>
                  <a:srgbClr val="000099"/>
                </a:solidFill>
                <a:latin typeface="+mn-lt"/>
              </a:rPr>
              <a:t>искажения при визуализации данных </a:t>
            </a:r>
            <a:r>
              <a:rPr lang="ru-RU" sz="1650" dirty="0" smtClean="0">
                <a:solidFill>
                  <a:srgbClr val="000099"/>
                </a:solidFill>
                <a:latin typeface="+mn-lt"/>
              </a:rPr>
              <a:t>соответствуют появлению изломов и связаны с формированием </a:t>
            </a:r>
            <a:r>
              <a:rPr lang="ru-RU" sz="1650" dirty="0" smtClean="0">
                <a:solidFill>
                  <a:srgbClr val="FF0000"/>
                </a:solidFill>
              </a:rPr>
              <a:t>кластера</a:t>
            </a:r>
            <a:endParaRPr lang="ru-RU" sz="1650" dirty="0" smtClean="0">
              <a:solidFill>
                <a:srgbClr val="000099"/>
              </a:solidFill>
              <a:latin typeface="+mn-lt"/>
            </a:endParaRPr>
          </a:p>
          <a:p>
            <a:pPr>
              <a:lnSpc>
                <a:spcPct val="114000"/>
              </a:lnSpc>
              <a:spcAft>
                <a:spcPts val="450"/>
              </a:spcAft>
              <a:defRPr/>
            </a:pPr>
            <a:r>
              <a:rPr lang="ru-RU" sz="1650" i="1" dirty="0" smtClean="0">
                <a:solidFill>
                  <a:srgbClr val="000099"/>
                </a:solidFill>
                <a:latin typeface="+mn-lt"/>
              </a:rPr>
              <a:t>    </a:t>
            </a:r>
            <a:endParaRPr lang="ru-RU" dirty="0">
              <a:solidFill>
                <a:srgbClr val="000099"/>
              </a:solidFill>
              <a:latin typeface="+mn-lt"/>
            </a:endParaRPr>
          </a:p>
        </p:txBody>
      </p:sp>
      <p:sp>
        <p:nvSpPr>
          <p:cNvPr id="2" name="Прямоугольник 1"/>
          <p:cNvSpPr/>
          <p:nvPr/>
        </p:nvSpPr>
        <p:spPr>
          <a:xfrm>
            <a:off x="755576" y="1043444"/>
            <a:ext cx="1525097" cy="369332"/>
          </a:xfrm>
          <a:prstGeom prst="rect">
            <a:avLst/>
          </a:prstGeom>
        </p:spPr>
        <p:txBody>
          <a:bodyPr wrap="none">
            <a:spAutoFit/>
          </a:bodyPr>
          <a:lstStyle/>
          <a:p>
            <a:r>
              <a:rPr lang="ru-RU" altLang="ru-RU" dirty="0">
                <a:solidFill>
                  <a:srgbClr val="000099"/>
                </a:solidFill>
              </a:rPr>
              <a:t>В.П. Маслов</a:t>
            </a:r>
            <a:endParaRPr lang="ru-RU" dirty="0">
              <a:solidFill>
                <a:srgbClr val="000099"/>
              </a:solidFill>
            </a:endParaRPr>
          </a:p>
        </p:txBody>
      </p:sp>
      <p:pic>
        <p:nvPicPr>
          <p:cNvPr id="6" name="Рисунок 5"/>
          <p:cNvPicPr>
            <a:picLocks noChangeAspect="1"/>
          </p:cNvPicPr>
          <p:nvPr/>
        </p:nvPicPr>
        <p:blipFill>
          <a:blip r:embed="rId3"/>
          <a:stretch>
            <a:fillRect/>
          </a:stretch>
        </p:blipFill>
        <p:spPr>
          <a:xfrm>
            <a:off x="2699792" y="1356138"/>
            <a:ext cx="5425428" cy="840349"/>
          </a:xfrm>
          <a:prstGeom prst="rect">
            <a:avLst/>
          </a:prstGeom>
        </p:spPr>
      </p:pic>
      <p:sp>
        <p:nvSpPr>
          <p:cNvPr id="4" name="Rectangle 72"/>
          <p:cNvSpPr>
            <a:spLocks noChangeArrowheads="1"/>
          </p:cNvSpPr>
          <p:nvPr/>
        </p:nvSpPr>
        <p:spPr bwMode="auto">
          <a:xfrm>
            <a:off x="2844824"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908211666"/>
              </p:ext>
            </p:extLst>
          </p:nvPr>
        </p:nvGraphicFramePr>
        <p:xfrm>
          <a:off x="2424689" y="2635378"/>
          <a:ext cx="2421363" cy="432959"/>
        </p:xfrm>
        <a:graphic>
          <a:graphicData uri="http://schemas.openxmlformats.org/presentationml/2006/ole">
            <mc:AlternateContent xmlns:mc="http://schemas.openxmlformats.org/markup-compatibility/2006">
              <mc:Choice xmlns:v="urn:schemas-microsoft-com:vml" Requires="v">
                <p:oleObj spid="_x0000_s74886" name="Equation" r:id="rId4" imgW="1282680" imgH="228600" progId="Equation.DSMT4">
                  <p:embed/>
                </p:oleObj>
              </mc:Choice>
              <mc:Fallback>
                <p:oleObj name="Equation" r:id="rId4" imgW="1282680" imgH="228600" progId="Equation.DSMT4">
                  <p:embed/>
                  <p:pic>
                    <p:nvPicPr>
                      <p:cNvPr id="0" name="Object 71"/>
                      <p:cNvPicPr>
                        <a:picLocks noChangeAspect="1" noChangeArrowheads="1"/>
                      </p:cNvPicPr>
                      <p:nvPr/>
                    </p:nvPicPr>
                    <p:blipFill>
                      <a:blip r:embed="rId5"/>
                      <a:srcRect/>
                      <a:stretch>
                        <a:fillRect/>
                      </a:stretch>
                    </p:blipFill>
                    <p:spPr bwMode="auto">
                      <a:xfrm>
                        <a:off x="2424689" y="2635378"/>
                        <a:ext cx="2421363" cy="432959"/>
                      </a:xfrm>
                      <a:prstGeom prst="rect">
                        <a:avLst/>
                      </a:prstGeom>
                      <a:noFill/>
                    </p:spPr>
                  </p:pic>
                </p:oleObj>
              </mc:Fallback>
            </mc:AlternateContent>
          </a:graphicData>
        </a:graphic>
      </p:graphicFrame>
      <p:sp>
        <p:nvSpPr>
          <p:cNvPr id="7" name="Rectangle 74"/>
          <p:cNvSpPr>
            <a:spLocks noChangeArrowheads="1"/>
          </p:cNvSpPr>
          <p:nvPr/>
        </p:nvSpPr>
        <p:spPr bwMode="auto">
          <a:xfrm>
            <a:off x="1115616" y="23480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ext uri="{D42A27DB-BD31-4B8C-83A1-F6EECF244321}">
                <p14:modId xmlns:p14="http://schemas.microsoft.com/office/powerpoint/2010/main" val="1132447161"/>
              </p:ext>
            </p:extLst>
          </p:nvPr>
        </p:nvGraphicFramePr>
        <p:xfrm>
          <a:off x="1569612" y="2137338"/>
          <a:ext cx="581025" cy="266700"/>
        </p:xfrm>
        <a:graphic>
          <a:graphicData uri="http://schemas.openxmlformats.org/presentationml/2006/ole">
            <mc:AlternateContent xmlns:mc="http://schemas.openxmlformats.org/markup-compatibility/2006">
              <mc:Choice xmlns:v="urn:schemas-microsoft-com:vml" Requires="v">
                <p:oleObj spid="_x0000_s74887" name="Equation" r:id="rId6" imgW="520474" imgH="241195" progId="Equation.DSMT4">
                  <p:embed/>
                </p:oleObj>
              </mc:Choice>
              <mc:Fallback>
                <p:oleObj name="Equation" r:id="rId6" imgW="520474" imgH="241195" progId="Equation.DSMT4">
                  <p:embed/>
                  <p:pic>
                    <p:nvPicPr>
                      <p:cNvPr id="0" name="Object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9612" y="2137338"/>
                        <a:ext cx="5810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p:nvPr/>
        </p:nvSpPr>
        <p:spPr>
          <a:xfrm>
            <a:off x="788598" y="2060783"/>
            <a:ext cx="607859" cy="369332"/>
          </a:xfrm>
          <a:prstGeom prst="rect">
            <a:avLst/>
          </a:prstGeom>
        </p:spPr>
        <p:txBody>
          <a:bodyPr wrap="none">
            <a:spAutoFit/>
          </a:bodyPr>
          <a:lstStyle/>
          <a:p>
            <a:r>
              <a:rPr lang="ru-RU" dirty="0" smtClean="0">
                <a:solidFill>
                  <a:srgbClr val="000099"/>
                </a:solidFill>
              </a:rPr>
              <a:t>При</a:t>
            </a:r>
            <a:endParaRPr lang="ru-RU" dirty="0">
              <a:solidFill>
                <a:srgbClr val="000099"/>
              </a:solidFill>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3980016784"/>
              </p:ext>
            </p:extLst>
          </p:nvPr>
        </p:nvGraphicFramePr>
        <p:xfrm>
          <a:off x="6012160" y="4388653"/>
          <a:ext cx="239712" cy="314325"/>
        </p:xfrm>
        <a:graphic>
          <a:graphicData uri="http://schemas.openxmlformats.org/presentationml/2006/ole">
            <mc:AlternateContent xmlns:mc="http://schemas.openxmlformats.org/markup-compatibility/2006">
              <mc:Choice xmlns:v="urn:schemas-microsoft-com:vml" Requires="v">
                <p:oleObj spid="_x0000_s74888" name="Equation" r:id="rId8" imgW="126720" imgH="164880" progId="Equation.DSMT4">
                  <p:embed/>
                </p:oleObj>
              </mc:Choice>
              <mc:Fallback>
                <p:oleObj name="Equation" r:id="rId8" imgW="126720" imgH="164880" progId="Equation.DSMT4">
                  <p:embed/>
                  <p:pic>
                    <p:nvPicPr>
                      <p:cNvPr id="0" name=""/>
                      <p:cNvPicPr>
                        <a:picLocks noChangeAspect="1" noChangeArrowheads="1"/>
                      </p:cNvPicPr>
                      <p:nvPr/>
                    </p:nvPicPr>
                    <p:blipFill>
                      <a:blip r:embed="rId9"/>
                      <a:srcRect/>
                      <a:stretch>
                        <a:fillRect/>
                      </a:stretch>
                    </p:blipFill>
                    <p:spPr bwMode="auto">
                      <a:xfrm>
                        <a:off x="6012160" y="4388653"/>
                        <a:ext cx="239712" cy="314325"/>
                      </a:xfrm>
                      <a:prstGeom prst="rect">
                        <a:avLst/>
                      </a:prstGeom>
                      <a:noFill/>
                    </p:spPr>
                  </p:pic>
                </p:oleObj>
              </mc:Fallback>
            </mc:AlternateContent>
          </a:graphicData>
        </a:graphic>
      </p:graphicFrame>
    </p:spTree>
    <p:extLst>
      <p:ext uri="{BB962C8B-B14F-4D97-AF65-F5344CB8AC3E}">
        <p14:creationId xmlns:p14="http://schemas.microsoft.com/office/powerpoint/2010/main" val="2084281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8137"/>
            <a:ext cx="2617827" cy="27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vert="horz" lIns="91440" tIns="45720" rIns="91440" bIns="45720" rtlCol="0" anchor="ctr"/>
          <a:lstStyle/>
          <a:p>
            <a:fld id="{CCA4EF36-3C39-4573-85D3-1776698D4B7A}" type="slidenum">
              <a:rPr lang="ru-RU">
                <a:solidFill>
                  <a:schemeClr val="tx2">
                    <a:lumMod val="75000"/>
                  </a:schemeClr>
                </a:solidFill>
                <a:latin typeface="Bookman Old Style" panose="02050604050505020204" pitchFamily="18" charset="0"/>
              </a:rPr>
              <a:pPr/>
              <a:t>3</a:t>
            </a:fld>
            <a:endParaRPr lang="ru-RU">
              <a:solidFill>
                <a:schemeClr val="tx2">
                  <a:lumMod val="75000"/>
                </a:schemeClr>
              </a:solidFill>
              <a:latin typeface="Bookman Old Style" panose="02050604050505020204" pitchFamily="18" charset="0"/>
            </a:endParaRPr>
          </a:p>
        </p:txBody>
      </p:sp>
      <p:pic>
        <p:nvPicPr>
          <p:cNvPr id="4" name="Рисунок 3"/>
          <p:cNvPicPr>
            <a:picLocks noChangeAspect="1"/>
          </p:cNvPicPr>
          <p:nvPr/>
        </p:nvPicPr>
        <p:blipFill>
          <a:blip r:embed="rId4"/>
          <a:stretch>
            <a:fillRect/>
          </a:stretch>
        </p:blipFill>
        <p:spPr>
          <a:xfrm>
            <a:off x="6553200" y="483800"/>
            <a:ext cx="2179670" cy="2782557"/>
          </a:xfrm>
          <a:prstGeom prst="rect">
            <a:avLst/>
          </a:prstGeom>
        </p:spPr>
      </p:pic>
      <p:pic>
        <p:nvPicPr>
          <p:cNvPr id="8" name="Рисунок 7"/>
          <p:cNvPicPr>
            <a:picLocks noChangeAspect="1"/>
          </p:cNvPicPr>
          <p:nvPr/>
        </p:nvPicPr>
        <p:blipFill>
          <a:blip r:embed="rId5"/>
          <a:stretch>
            <a:fillRect/>
          </a:stretch>
        </p:blipFill>
        <p:spPr>
          <a:xfrm>
            <a:off x="3686992" y="468137"/>
            <a:ext cx="2341902" cy="2837168"/>
          </a:xfrm>
          <a:prstGeom prst="rect">
            <a:avLst/>
          </a:prstGeom>
        </p:spPr>
      </p:pic>
      <p:sp>
        <p:nvSpPr>
          <p:cNvPr id="9" name="Прямоугольник 8"/>
          <p:cNvSpPr/>
          <p:nvPr/>
        </p:nvSpPr>
        <p:spPr>
          <a:xfrm>
            <a:off x="465455" y="6470580"/>
            <a:ext cx="8784976" cy="307777"/>
          </a:xfrm>
          <a:prstGeom prst="rect">
            <a:avLst/>
          </a:prstGeom>
        </p:spPr>
        <p:txBody>
          <a:bodyPr wrap="square">
            <a:spAutoFit/>
          </a:bodyPr>
          <a:lstStyle/>
          <a:p>
            <a:r>
              <a:rPr lang="ru-RU" sz="1400" dirty="0"/>
              <a:t>http://files.school-collection.edu.ru/dlrstore/00000c51-1000-4ddd-517d-3600483aebf5/05-2-1.htm</a:t>
            </a:r>
          </a:p>
        </p:txBody>
      </p:sp>
      <p:pic>
        <p:nvPicPr>
          <p:cNvPr id="10" name="Рисунок 9"/>
          <p:cNvPicPr>
            <a:picLocks noChangeAspect="1"/>
          </p:cNvPicPr>
          <p:nvPr/>
        </p:nvPicPr>
        <p:blipFill>
          <a:blip r:embed="rId6"/>
          <a:stretch>
            <a:fillRect/>
          </a:stretch>
        </p:blipFill>
        <p:spPr>
          <a:xfrm>
            <a:off x="2572033" y="3501184"/>
            <a:ext cx="3967321" cy="2642413"/>
          </a:xfrm>
          <a:prstGeom prst="rect">
            <a:avLst/>
          </a:prstGeom>
        </p:spPr>
      </p:pic>
      <p:sp>
        <p:nvSpPr>
          <p:cNvPr id="12" name="Text Box 13"/>
          <p:cNvSpPr txBox="1">
            <a:spLocks noChangeArrowheads="1"/>
          </p:cNvSpPr>
          <p:nvPr/>
        </p:nvSpPr>
        <p:spPr bwMode="auto">
          <a:xfrm>
            <a:off x="1703254" y="59555"/>
            <a:ext cx="4452922" cy="38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1400" b="1" dirty="0" smtClean="0">
                <a:solidFill>
                  <a:srgbClr val="FF0000"/>
                </a:solidFill>
                <a:latin typeface="+mn-lt"/>
              </a:rPr>
              <a:t>Пример: Польша, Узбекистан, Россия</a:t>
            </a:r>
            <a:endParaRPr lang="ru-RU" altLang="ru-RU" sz="1400" b="1" dirty="0">
              <a:solidFill>
                <a:srgbClr val="FF0000"/>
              </a:solidFill>
              <a:latin typeface="+mn-lt"/>
            </a:endParaRPr>
          </a:p>
        </p:txBody>
      </p:sp>
    </p:spTree>
    <p:extLst>
      <p:ext uri="{BB962C8B-B14F-4D97-AF65-F5344CB8AC3E}">
        <p14:creationId xmlns:p14="http://schemas.microsoft.com/office/powerpoint/2010/main" val="1035929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1174770" y="384309"/>
            <a:ext cx="6172200" cy="490538"/>
          </a:xfrm>
        </p:spPr>
        <p:txBody>
          <a:bodyPr/>
          <a:lstStyle/>
          <a:p>
            <a:pPr eaLnBrk="1" hangingPunct="1"/>
            <a:r>
              <a:rPr lang="ru-RU" altLang="ru-RU" sz="2400" b="1" dirty="0">
                <a:solidFill>
                  <a:srgbClr val="FF0000"/>
                </a:solidFill>
                <a:latin typeface="+mn-lt"/>
              </a:rPr>
              <a:t>Ранговый метод  кластеризации</a:t>
            </a:r>
          </a:p>
        </p:txBody>
      </p:sp>
      <p:sp>
        <p:nvSpPr>
          <p:cNvPr id="22531" name="TextBox 7"/>
          <p:cNvSpPr txBox="1">
            <a:spLocks noChangeArrowheads="1"/>
          </p:cNvSpPr>
          <p:nvPr/>
        </p:nvSpPr>
        <p:spPr bwMode="auto">
          <a:xfrm>
            <a:off x="6156176" y="898941"/>
            <a:ext cx="2325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i="1" dirty="0">
                <a:solidFill>
                  <a:srgbClr val="3333CC"/>
                </a:solidFill>
                <a:latin typeface="Calibri" panose="020F0502020204030204" pitchFamily="34" charset="0"/>
              </a:rPr>
              <a:t>Состав кластеров:</a:t>
            </a:r>
          </a:p>
        </p:txBody>
      </p:sp>
      <p:grpSp>
        <p:nvGrpSpPr>
          <p:cNvPr id="22532" name="Группа 18"/>
          <p:cNvGrpSpPr>
            <a:grpSpLocks/>
          </p:cNvGrpSpPr>
          <p:nvPr/>
        </p:nvGrpSpPr>
        <p:grpSpPr bwMode="auto">
          <a:xfrm>
            <a:off x="469679" y="1211449"/>
            <a:ext cx="4443984" cy="2890896"/>
            <a:chOff x="571472" y="2500306"/>
            <a:chExt cx="6143668" cy="3287715"/>
          </a:xfrm>
        </p:grpSpPr>
        <p:grpSp>
          <p:nvGrpSpPr>
            <p:cNvPr id="22700" name="Group 2"/>
            <p:cNvGrpSpPr>
              <a:grpSpLocks/>
            </p:cNvGrpSpPr>
            <p:nvPr/>
          </p:nvGrpSpPr>
          <p:grpSpPr bwMode="auto">
            <a:xfrm>
              <a:off x="571472" y="2500306"/>
              <a:ext cx="6143668" cy="3287715"/>
              <a:chOff x="2067" y="10655"/>
              <a:chExt cx="8280" cy="4815"/>
            </a:xfrm>
          </p:grpSpPr>
          <p:pic>
            <p:nvPicPr>
              <p:cNvPr id="22709" name="Диаграмма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 y="10655"/>
                <a:ext cx="7498" cy="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10" name="Text Box 4"/>
              <p:cNvSpPr txBox="1">
                <a:spLocks noChangeArrowheads="1"/>
              </p:cNvSpPr>
              <p:nvPr/>
            </p:nvSpPr>
            <p:spPr bwMode="auto">
              <a:xfrm>
                <a:off x="2067" y="15031"/>
                <a:ext cx="8280" cy="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750"/>
                  </a:spcAft>
                </a:pPr>
                <a:endParaRPr lang="ru-RU" altLang="ru-RU"/>
              </a:p>
            </p:txBody>
          </p:sp>
        </p:grpSp>
        <p:sp>
          <p:nvSpPr>
            <p:cNvPr id="11" name="Правая фигурная скобка 10"/>
            <p:cNvSpPr/>
            <p:nvPr/>
          </p:nvSpPr>
          <p:spPr>
            <a:xfrm rot="5340000" flipH="1">
              <a:off x="4741634" y="2973771"/>
              <a:ext cx="159079" cy="1928061"/>
            </a:xfrm>
            <a:prstGeom prst="rightBrace">
              <a:avLst/>
            </a:prstGeom>
            <a:ln>
              <a:solidFill>
                <a:srgbClr val="00B050"/>
              </a:solidFill>
            </a:ln>
            <a:scene3d>
              <a:camera prst="orthographicFront">
                <a:rot lat="0" lon="0" rev="105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702" name="TextBox 11"/>
            <p:cNvSpPr txBox="1">
              <a:spLocks noChangeArrowheads="1"/>
            </p:cNvSpPr>
            <p:nvPr/>
          </p:nvSpPr>
          <p:spPr bwMode="auto">
            <a:xfrm>
              <a:off x="4378815" y="4009256"/>
              <a:ext cx="988058" cy="2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825" dirty="0">
                  <a:solidFill>
                    <a:srgbClr val="002060"/>
                  </a:solidFill>
                  <a:latin typeface="Calibri" panose="020F0502020204030204" pitchFamily="34" charset="0"/>
                </a:rPr>
                <a:t>Кластер 1</a:t>
              </a:r>
            </a:p>
          </p:txBody>
        </p:sp>
        <p:sp>
          <p:nvSpPr>
            <p:cNvPr id="13" name="Правая фигурная скобка 12"/>
            <p:cNvSpPr/>
            <p:nvPr/>
          </p:nvSpPr>
          <p:spPr>
            <a:xfrm rot="5520000" flipH="1">
              <a:off x="3233935" y="3216861"/>
              <a:ext cx="109473" cy="856486"/>
            </a:xfrm>
            <a:prstGeom prst="rightBrace">
              <a:avLst/>
            </a:prstGeom>
            <a:ln>
              <a:solidFill>
                <a:srgbClr val="FFFF00"/>
              </a:solidFill>
            </a:ln>
            <a:scene3d>
              <a:camera prst="orthographicFront">
                <a:rot lat="0" lon="0" rev="105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4" name="Правая фигурная скобка 13"/>
            <p:cNvSpPr/>
            <p:nvPr/>
          </p:nvSpPr>
          <p:spPr>
            <a:xfrm rot="5580000" flipH="1">
              <a:off x="2190705" y="2930998"/>
              <a:ext cx="131611" cy="1069086"/>
            </a:xfrm>
            <a:prstGeom prst="rightBrace">
              <a:avLst/>
            </a:prstGeom>
            <a:ln>
              <a:solidFill>
                <a:srgbClr val="FFC000"/>
              </a:solidFill>
            </a:ln>
            <a:scene3d>
              <a:camera prst="orthographicFront">
                <a:rot lat="0" lon="0" rev="105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5" name="Правая фигурная скобка 14"/>
            <p:cNvSpPr/>
            <p:nvPr/>
          </p:nvSpPr>
          <p:spPr>
            <a:xfrm rot="5880000">
              <a:off x="1357783" y="2579295"/>
              <a:ext cx="151428" cy="733052"/>
            </a:xfrm>
            <a:prstGeom prst="rightBrace">
              <a:avLst/>
            </a:prstGeom>
            <a:ln>
              <a:solidFill>
                <a:srgbClr val="7030A0"/>
              </a:solidFill>
            </a:ln>
            <a:scene3d>
              <a:camera prst="orthographicFront">
                <a:rot lat="0" lon="0" rev="105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2706" name="TextBox 15"/>
            <p:cNvSpPr txBox="1">
              <a:spLocks noChangeArrowheads="1"/>
            </p:cNvSpPr>
            <p:nvPr/>
          </p:nvSpPr>
          <p:spPr bwMode="auto">
            <a:xfrm>
              <a:off x="2821266" y="3714752"/>
              <a:ext cx="1002145" cy="2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825">
                  <a:solidFill>
                    <a:srgbClr val="002060"/>
                  </a:solidFill>
                  <a:latin typeface="Calibri" panose="020F0502020204030204" pitchFamily="34" charset="0"/>
                </a:rPr>
                <a:t>Кластер 2</a:t>
              </a:r>
            </a:p>
          </p:txBody>
        </p:sp>
        <p:sp>
          <p:nvSpPr>
            <p:cNvPr id="22707" name="TextBox 16"/>
            <p:cNvSpPr txBox="1">
              <a:spLocks noChangeArrowheads="1"/>
            </p:cNvSpPr>
            <p:nvPr/>
          </p:nvSpPr>
          <p:spPr bwMode="auto">
            <a:xfrm>
              <a:off x="1696367" y="3500438"/>
              <a:ext cx="946808" cy="2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825" dirty="0">
                  <a:solidFill>
                    <a:srgbClr val="002060"/>
                  </a:solidFill>
                  <a:latin typeface="Calibri" panose="020F0502020204030204" pitchFamily="34" charset="0"/>
                </a:rPr>
                <a:t>Кластер 3</a:t>
              </a:r>
            </a:p>
          </p:txBody>
        </p:sp>
        <p:sp>
          <p:nvSpPr>
            <p:cNvPr id="22708" name="TextBox 17"/>
            <p:cNvSpPr txBox="1">
              <a:spLocks noChangeArrowheads="1"/>
            </p:cNvSpPr>
            <p:nvPr/>
          </p:nvSpPr>
          <p:spPr bwMode="auto">
            <a:xfrm>
              <a:off x="1071538" y="2580497"/>
              <a:ext cx="970952" cy="2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825">
                  <a:solidFill>
                    <a:srgbClr val="002060"/>
                  </a:solidFill>
                  <a:latin typeface="Calibri" panose="020F0502020204030204" pitchFamily="34" charset="0"/>
                </a:rPr>
                <a:t>Кластер 4</a:t>
              </a:r>
            </a:p>
          </p:txBody>
        </p:sp>
      </p:grpSp>
      <p:graphicFrame>
        <p:nvGraphicFramePr>
          <p:cNvPr id="75960" name="Group 184"/>
          <p:cNvGraphicFramePr>
            <a:graphicFrameLocks noGrp="1"/>
          </p:cNvGraphicFramePr>
          <p:nvPr>
            <p:extLst>
              <p:ext uri="{D42A27DB-BD31-4B8C-83A1-F6EECF244321}">
                <p14:modId xmlns:p14="http://schemas.microsoft.com/office/powerpoint/2010/main" val="3591765549"/>
              </p:ext>
            </p:extLst>
          </p:nvPr>
        </p:nvGraphicFramePr>
        <p:xfrm>
          <a:off x="5148723" y="1678770"/>
          <a:ext cx="3820982" cy="4459271"/>
        </p:xfrm>
        <a:graphic>
          <a:graphicData uri="http://schemas.openxmlformats.org/drawingml/2006/table">
            <a:tbl>
              <a:tblPr/>
              <a:tblGrid>
                <a:gridCol w="572765">
                  <a:extLst>
                    <a:ext uri="{9D8B030D-6E8A-4147-A177-3AD203B41FA5}">
                      <a16:colId xmlns:a16="http://schemas.microsoft.com/office/drawing/2014/main" xmlns="" val="20000"/>
                    </a:ext>
                  </a:extLst>
                </a:gridCol>
                <a:gridCol w="500786">
                  <a:extLst>
                    <a:ext uri="{9D8B030D-6E8A-4147-A177-3AD203B41FA5}">
                      <a16:colId xmlns:a16="http://schemas.microsoft.com/office/drawing/2014/main" xmlns="" val="20001"/>
                    </a:ext>
                  </a:extLst>
                </a:gridCol>
                <a:gridCol w="826986">
                  <a:extLst>
                    <a:ext uri="{9D8B030D-6E8A-4147-A177-3AD203B41FA5}">
                      <a16:colId xmlns:a16="http://schemas.microsoft.com/office/drawing/2014/main" xmlns="" val="20002"/>
                    </a:ext>
                  </a:extLst>
                </a:gridCol>
                <a:gridCol w="392053">
                  <a:extLst>
                    <a:ext uri="{9D8B030D-6E8A-4147-A177-3AD203B41FA5}">
                      <a16:colId xmlns:a16="http://schemas.microsoft.com/office/drawing/2014/main" xmlns="" val="20003"/>
                    </a:ext>
                  </a:extLst>
                </a:gridCol>
                <a:gridCol w="764196">
                  <a:extLst>
                    <a:ext uri="{9D8B030D-6E8A-4147-A177-3AD203B41FA5}">
                      <a16:colId xmlns:a16="http://schemas.microsoft.com/office/drawing/2014/main" xmlns="" val="20004"/>
                    </a:ext>
                  </a:extLst>
                </a:gridCol>
                <a:gridCol w="764196">
                  <a:extLst>
                    <a:ext uri="{9D8B030D-6E8A-4147-A177-3AD203B41FA5}">
                      <a16:colId xmlns:a16="http://schemas.microsoft.com/office/drawing/2014/main" xmlns="" val="20005"/>
                    </a:ext>
                  </a:extLst>
                </a:gridCol>
              </a:tblGrid>
              <a:tr h="519511">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1" u="none" strike="noStrike" cap="none" normalizeH="0" baseline="0">
                          <a:ln>
                            <a:noFill/>
                          </a:ln>
                          <a:solidFill>
                            <a:schemeClr val="tx1"/>
                          </a:solidFill>
                          <a:effectLst/>
                          <a:latin typeface="Arial" pitchFamily="34" charset="0"/>
                        </a:rPr>
                        <a:t>Код пациента</a:t>
                      </a:r>
                    </a:p>
                  </a:txBody>
                  <a:tcPr marL="7144" marR="7144" marT="7144"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1" u="none" strike="noStrike" cap="none" normalizeH="0" baseline="0" dirty="0">
                          <a:ln>
                            <a:noFill/>
                          </a:ln>
                          <a:solidFill>
                            <a:schemeClr val="tx1"/>
                          </a:solidFill>
                          <a:effectLst/>
                          <a:latin typeface="Arial" pitchFamily="34" charset="0"/>
                        </a:rPr>
                        <a:t>Показа-</a:t>
                      </a:r>
                      <a:r>
                        <a:rPr kumimoji="0" lang="ru-RU" sz="900" b="0" i="1" u="none" strike="noStrike" cap="none" normalizeH="0" baseline="0" dirty="0" err="1">
                          <a:ln>
                            <a:noFill/>
                          </a:ln>
                          <a:solidFill>
                            <a:schemeClr val="tx1"/>
                          </a:solidFill>
                          <a:effectLst/>
                          <a:latin typeface="Arial" pitchFamily="34" charset="0"/>
                        </a:rPr>
                        <a:t>тель</a:t>
                      </a:r>
                      <a:endParaRPr kumimoji="0" lang="ru-RU" sz="900" b="0" i="1" u="none" strike="noStrike" cap="none" normalizeH="0" baseline="0" dirty="0">
                        <a:ln>
                          <a:noFill/>
                        </a:ln>
                        <a:solidFill>
                          <a:schemeClr val="tx1"/>
                        </a:solidFill>
                        <a:effectLst/>
                        <a:latin typeface="Arial" pitchFamily="34" charset="0"/>
                      </a:endParaRPr>
                    </a:p>
                  </a:txBody>
                  <a:tcPr marL="7144" marR="7144" marT="714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1" u="none" strike="noStrike" cap="none" normalizeH="0" baseline="0">
                          <a:ln>
                            <a:noFill/>
                          </a:ln>
                          <a:solidFill>
                            <a:schemeClr val="tx1"/>
                          </a:solidFill>
                          <a:effectLst/>
                          <a:latin typeface="Arial" pitchFamily="34" charset="0"/>
                        </a:rPr>
                        <a:t>Ранг,</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1" u="none" strike="noStrike" cap="none" normalizeH="0" baseline="0">
                          <a:ln>
                            <a:noFill/>
                          </a:ln>
                          <a:solidFill>
                            <a:schemeClr val="tx1"/>
                          </a:solidFill>
                          <a:effectLst/>
                          <a:latin typeface="Arial" pitchFamily="34" charset="0"/>
                        </a:rPr>
                        <a:t>r</a:t>
                      </a:r>
                    </a:p>
                  </a:txBody>
                  <a:tcPr marL="7144" marR="7144" marT="714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pitchFamily="18" charset="0"/>
                          <a:cs typeface="Times New Roman" pitchFamily="18" charset="0"/>
                        </a:rPr>
                        <a:t>Ln</a:t>
                      </a:r>
                      <a:r>
                        <a:rPr kumimoji="0" lang="en-US" sz="900" b="0" i="1" u="none" strike="noStrike" cap="none" normalizeH="0" baseline="0" dirty="0">
                          <a:ln>
                            <a:noFill/>
                          </a:ln>
                          <a:solidFill>
                            <a:schemeClr val="tx1"/>
                          </a:solidFill>
                          <a:effectLst/>
                          <a:latin typeface="Times New Roman" pitchFamily="18" charset="0"/>
                          <a:cs typeface="Times New Roman" pitchFamily="18" charset="0"/>
                        </a:rPr>
                        <a:t> w</a:t>
                      </a:r>
                    </a:p>
                  </a:txBody>
                  <a:tcPr marL="7144" marR="7144" marT="714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New Roman" pitchFamily="18" charset="0"/>
                          <a:cs typeface="Times New Roman" pitchFamily="18" charset="0"/>
                        </a:rPr>
                        <a:t>Ln</a:t>
                      </a:r>
                      <a:r>
                        <a:rPr kumimoji="0" lang="en-US" sz="900" b="0" i="1" u="none" strike="noStrike" cap="none" normalizeH="0" baseline="0" dirty="0">
                          <a:ln>
                            <a:noFill/>
                          </a:ln>
                          <a:solidFill>
                            <a:schemeClr val="tx1"/>
                          </a:solidFill>
                          <a:effectLst/>
                          <a:latin typeface="Times New Roman" pitchFamily="18" charset="0"/>
                          <a:cs typeface="Times New Roman" pitchFamily="18" charset="0"/>
                        </a:rPr>
                        <a:t> R</a:t>
                      </a:r>
                    </a:p>
                  </a:txBody>
                  <a:tcPr marL="7144" marR="7144" marT="714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Кластер</a:t>
                      </a: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50</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12,22222</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2,503256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3,78419</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extLst>
                  <a:ext uri="{0D108BD9-81ED-4DB2-BD59-A6C34878D82A}">
                    <a16:rowId xmlns:a16="http://schemas.microsoft.com/office/drawing/2014/main" xmlns="" val="10001"/>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158-1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12,83434</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2,552125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3,068053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extLst>
                  <a:ext uri="{0D108BD9-81ED-4DB2-BD59-A6C34878D82A}">
                    <a16:rowId xmlns:a16="http://schemas.microsoft.com/office/drawing/2014/main" xmlns="" val="10002"/>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159-1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13,01212</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2,565881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2,639057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extLst>
                  <a:ext uri="{0D108BD9-81ED-4DB2-BD59-A6C34878D82A}">
                    <a16:rowId xmlns:a16="http://schemas.microsoft.com/office/drawing/2014/main" xmlns="" val="10003"/>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151-1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13,12343</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2,5744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2,327278</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A"/>
                    </a:solidFill>
                  </a:tcPr>
                </a:tc>
                <a:extLst>
                  <a:ext uri="{0D108BD9-81ED-4DB2-BD59-A6C34878D82A}">
                    <a16:rowId xmlns:a16="http://schemas.microsoft.com/office/drawing/2014/main" xmlns="" val="10004"/>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Кластер</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152-2</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15,22222</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2,722756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2,079442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5"/>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108</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16,29630</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2,790938</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1,871802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6"/>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439</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16,55556</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2,806722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1,691676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7"/>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136</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16,66667</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8</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2,813411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1,531476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8"/>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Кластер</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403</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18,11111</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9</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2,896526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1,386294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09"/>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104</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18,32432</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10</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2,908229</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1,252763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0"/>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153-1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18,82121</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2,934985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1,128465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1"/>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304</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19,32323</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2,961308</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1,011601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2"/>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227</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20,00000</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2,995732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0,900787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3"/>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115</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20,32232</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3,01172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0,79493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4"/>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401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20,32323</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3,011765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0,693147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5"/>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116</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20,71111</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16</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3,03067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0,594707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xmlns="" val="10016"/>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Кластер</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430</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22,61431</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17</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3,118583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0,498991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xmlns="" val="10017"/>
                  </a:ext>
                </a:extLst>
              </a:tr>
              <a:tr h="1790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Unicode MS" pitchFamily="34" charset="-128"/>
                        </a:rPr>
                        <a:t>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151-2</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23,11111</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18</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3,140314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0,405465</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xmlns="" val="10018"/>
                  </a:ext>
                </a:extLst>
              </a:tr>
              <a:tr h="17908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Unicode MS" pitchFamily="34"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400</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23,33333</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19</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3,149883</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0,313658</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xmlns="" val="10019"/>
                  </a:ext>
                </a:extLst>
              </a:tr>
              <a:tr h="17908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135</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23,70370</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20</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3,165631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0,223144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xmlns="" val="10020"/>
                  </a:ext>
                </a:extLst>
              </a:tr>
              <a:tr h="17908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155-1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24,65165</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3,204844</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0,133531</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xmlns="" val="10021"/>
                  </a:ext>
                </a:extLst>
              </a:tr>
              <a:tr h="17908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900" b="0" i="0" u="none" strike="noStrike" cap="none" normalizeH="0" baseline="0">
                        <a:ln>
                          <a:noFill/>
                        </a:ln>
                        <a:solidFill>
                          <a:srgbClr val="000000"/>
                        </a:solidFill>
                        <a:effectLst/>
                        <a:latin typeface="Arial" pitchFamily="34" charset="0"/>
                      </a:endParaRP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rgbClr val="000000"/>
                          </a:solidFill>
                          <a:effectLst/>
                          <a:latin typeface="Arial" pitchFamily="34" charset="0"/>
                        </a:rPr>
                        <a:t>152-1</a:t>
                      </a:r>
                    </a:p>
                  </a:txBody>
                  <a:tcPr marL="0" marR="54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rgbClr val="000000"/>
                          </a:solidFill>
                          <a:effectLst/>
                          <a:latin typeface="Arial" pitchFamily="34" charset="0"/>
                        </a:rPr>
                        <a:t>26,12342</a:t>
                      </a:r>
                    </a:p>
                  </a:txBody>
                  <a:tcPr marL="0" marR="27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22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Arial" pitchFamily="34" charset="0"/>
                        </a:rPr>
                        <a:t>3,262832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Arial" pitchFamily="34" charset="0"/>
                        </a:rPr>
                        <a:t>0,044452</a:t>
                      </a:r>
                    </a:p>
                  </a:txBody>
                  <a:tcPr marL="7144" marR="27000" marT="714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B9B8"/>
                    </a:solidFill>
                  </a:tcPr>
                </a:tc>
                <a:extLst>
                  <a:ext uri="{0D108BD9-81ED-4DB2-BD59-A6C34878D82A}">
                    <a16:rowId xmlns:a16="http://schemas.microsoft.com/office/drawing/2014/main" xmlns="" val="10022"/>
                  </a:ext>
                </a:extLst>
              </a:tr>
            </a:tbl>
          </a:graphicData>
        </a:graphic>
      </p:graphicFrame>
      <p:sp>
        <p:nvSpPr>
          <p:cNvPr id="21" name="Прямоугольник 20">
            <a:extLst>
              <a:ext uri="{FF2B5EF4-FFF2-40B4-BE49-F238E27FC236}">
                <a16:creationId xmlns:a16="http://schemas.microsoft.com/office/drawing/2014/main" xmlns="" id="{D2A1CBB1-1DFD-48A1-B8C8-24F7E099A4E4}"/>
              </a:ext>
            </a:extLst>
          </p:cNvPr>
          <p:cNvSpPr/>
          <p:nvPr/>
        </p:nvSpPr>
        <p:spPr>
          <a:xfrm>
            <a:off x="743989" y="4725679"/>
            <a:ext cx="1387640" cy="276999"/>
          </a:xfrm>
          <a:prstGeom prst="rect">
            <a:avLst/>
          </a:prstGeom>
        </p:spPr>
        <p:txBody>
          <a:bodyPr wrap="square">
            <a:spAutoFit/>
          </a:bodyPr>
          <a:lstStyle/>
          <a:p>
            <a:r>
              <a:rPr lang="pl-PL" sz="1200" i="1" dirty="0">
                <a:latin typeface="Times New Roman" panose="02020603050405020304" pitchFamily="18" charset="0"/>
              </a:rPr>
              <a:t>R</a:t>
            </a:r>
            <a:r>
              <a:rPr lang="ru-RU" sz="1200" i="1" dirty="0">
                <a:latin typeface="Times New Roman" panose="02020603050405020304" pitchFamily="18" charset="0"/>
              </a:rPr>
              <a:t>=</a:t>
            </a:r>
            <a:r>
              <a:rPr lang="pl-PL" sz="1200" i="1" dirty="0">
                <a:latin typeface="Times New Roman" panose="02020603050405020304" pitchFamily="18" charset="0"/>
              </a:rPr>
              <a:t> </a:t>
            </a:r>
            <a:r>
              <a:rPr lang="en-US" sz="1200" dirty="0">
                <a:latin typeface="Times New Roman" panose="02020603050405020304" pitchFamily="18" charset="0"/>
              </a:rPr>
              <a:t>(</a:t>
            </a:r>
            <a:r>
              <a:rPr lang="pt-BR" sz="1200" i="1" dirty="0">
                <a:latin typeface="Times New Roman" panose="02020603050405020304" pitchFamily="18" charset="0"/>
                <a:cs typeface="Times New Roman" panose="02020603050405020304" pitchFamily="18" charset="0"/>
              </a:rPr>
              <a:t>r_max</a:t>
            </a:r>
            <a:r>
              <a:rPr lang="pl-PL" sz="1200" i="1" dirty="0">
                <a:latin typeface="Times New Roman" panose="02020603050405020304" pitchFamily="18" charset="0"/>
              </a:rPr>
              <a:t>+</a:t>
            </a:r>
            <a:r>
              <a:rPr lang="en-US" sz="1200" i="1" dirty="0">
                <a:latin typeface="Times New Roman" panose="02020603050405020304" pitchFamily="18" charset="0"/>
              </a:rPr>
              <a:t>r</a:t>
            </a:r>
            <a:r>
              <a:rPr lang="en-US" sz="1200" dirty="0">
                <a:latin typeface="Times New Roman" panose="02020603050405020304" pitchFamily="18" charset="0"/>
              </a:rPr>
              <a:t>) / </a:t>
            </a:r>
            <a:r>
              <a:rPr lang="en-US" sz="1200" i="1" dirty="0">
                <a:latin typeface="Times New Roman" panose="02020603050405020304" pitchFamily="18" charset="0"/>
              </a:rPr>
              <a:t>r</a:t>
            </a:r>
            <a:r>
              <a:rPr lang="pl-PL" sz="1200" dirty="0"/>
              <a:t> </a:t>
            </a:r>
            <a:endParaRPr lang="ru-RU" sz="1200" dirty="0"/>
          </a:p>
        </p:txBody>
      </p:sp>
      <p:sp>
        <p:nvSpPr>
          <p:cNvPr id="22" name="Прямоугольник 21">
            <a:extLst>
              <a:ext uri="{FF2B5EF4-FFF2-40B4-BE49-F238E27FC236}">
                <a16:creationId xmlns:a16="http://schemas.microsoft.com/office/drawing/2014/main" xmlns="" id="{29F2A3F6-76D7-4933-A29B-358321284782}"/>
              </a:ext>
            </a:extLst>
          </p:cNvPr>
          <p:cNvSpPr/>
          <p:nvPr/>
        </p:nvSpPr>
        <p:spPr>
          <a:xfrm>
            <a:off x="743990" y="4179112"/>
            <a:ext cx="543553" cy="276999"/>
          </a:xfrm>
          <a:prstGeom prst="rect">
            <a:avLst/>
          </a:prstGeom>
        </p:spPr>
        <p:txBody>
          <a:bodyPr wrap="square">
            <a:spAutoFit/>
          </a:bodyPr>
          <a:lstStyle/>
          <a:p>
            <a:r>
              <a:rPr lang="en-US" sz="1200" i="1" dirty="0">
                <a:latin typeface="Times New Roman" panose="02020603050405020304" pitchFamily="18" charset="0"/>
                <a:cs typeface="Times New Roman" panose="02020603050405020304" pitchFamily="18" charset="0"/>
              </a:rPr>
              <a:t>N</a:t>
            </a:r>
            <a:r>
              <a:rPr lang="en-US" sz="1200"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22</a:t>
            </a:r>
            <a:r>
              <a:rPr lang="en-US"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xmlns="" id="{EF53CADF-27D3-4DE9-B11C-709465C75A5C}"/>
              </a:ext>
            </a:extLst>
          </p:cNvPr>
          <p:cNvSpPr/>
          <p:nvPr/>
        </p:nvSpPr>
        <p:spPr>
          <a:xfrm>
            <a:off x="743990" y="4438948"/>
            <a:ext cx="1483820" cy="276999"/>
          </a:xfrm>
          <a:prstGeom prst="rect">
            <a:avLst/>
          </a:prstGeom>
        </p:spPr>
        <p:txBody>
          <a:bodyPr wrap="square">
            <a:spAutoFit/>
          </a:bodyPr>
          <a:lstStyle/>
          <a:p>
            <a:r>
              <a:rPr lang="pt-BR" sz="1200" i="1" dirty="0">
                <a:latin typeface="Times New Roman" panose="02020603050405020304" pitchFamily="18" charset="0"/>
                <a:cs typeface="Times New Roman" panose="02020603050405020304" pitchFamily="18" charset="0"/>
              </a:rPr>
              <a:t>r_max=</a:t>
            </a:r>
            <a:r>
              <a:rPr lang="pt-BR" sz="1200" dirty="0">
                <a:latin typeface="Times New Roman" panose="02020603050405020304" pitchFamily="18" charset="0"/>
                <a:cs typeface="Times New Roman" panose="02020603050405020304" pitchFamily="18" charset="0"/>
              </a:rPr>
              <a:t>2*</a:t>
            </a:r>
            <a:r>
              <a:rPr lang="pt-BR" sz="1200" i="1" dirty="0">
                <a:latin typeface="Times New Roman" panose="02020603050405020304" pitchFamily="18" charset="0"/>
                <a:cs typeface="Times New Roman" panose="02020603050405020304" pitchFamily="18" charset="0"/>
              </a:rPr>
              <a:t>N</a:t>
            </a:r>
            <a:r>
              <a:rPr lang="pt-BR" sz="1200" dirty="0">
                <a:latin typeface="Times New Roman" panose="02020603050405020304" pitchFamily="18" charset="0"/>
                <a:cs typeface="Times New Roman" panose="02020603050405020304" pitchFamily="18" charset="0"/>
              </a:rPr>
              <a:t>+1=</a:t>
            </a:r>
            <a:r>
              <a:rPr lang="ru-RU" sz="1200" dirty="0">
                <a:latin typeface="Times New Roman" panose="02020603050405020304" pitchFamily="18" charset="0"/>
                <a:cs typeface="Times New Roman" panose="02020603050405020304" pitchFamily="18" charset="0"/>
              </a:rPr>
              <a:t>45</a:t>
            </a:r>
            <a:r>
              <a:rPr lang="pt-BR" sz="1200"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
        <p:nvSpPr>
          <p:cNvPr id="27" name="TextBox 19">
            <a:extLst>
              <a:ext uri="{FF2B5EF4-FFF2-40B4-BE49-F238E27FC236}">
                <a16:creationId xmlns:a16="http://schemas.microsoft.com/office/drawing/2014/main" xmlns="" id="{C9A2AFAC-6FE4-44BC-BF83-B3998D27DF0D}"/>
              </a:ext>
            </a:extLst>
          </p:cNvPr>
          <p:cNvSpPr txBox="1">
            <a:spLocks noChangeArrowheads="1"/>
          </p:cNvSpPr>
          <p:nvPr/>
        </p:nvSpPr>
        <p:spPr bwMode="auto">
          <a:xfrm>
            <a:off x="549403" y="5036770"/>
            <a:ext cx="4284536" cy="9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900"/>
              </a:spcAft>
              <a:buFont typeface="Wingdings" panose="05000000000000000000" pitchFamily="2" charset="2"/>
              <a:buChar char="ü"/>
            </a:pPr>
            <a:r>
              <a:rPr lang="ru-RU" altLang="ru-RU" sz="1200" dirty="0">
                <a:solidFill>
                  <a:srgbClr val="000099"/>
                </a:solidFill>
                <a:latin typeface="+mn-lt"/>
              </a:rPr>
              <a:t>Кластеры 1 и 2  соответствуют пациентам, которым достаточно амбулаторное лечение.</a:t>
            </a:r>
          </a:p>
          <a:p>
            <a:pPr eaLnBrk="1" hangingPunct="1">
              <a:buFont typeface="Wingdings" panose="05000000000000000000" pitchFamily="2" charset="2"/>
              <a:buChar char="ü"/>
            </a:pPr>
            <a:r>
              <a:rPr lang="ru-RU" altLang="ru-RU" sz="1200" dirty="0">
                <a:solidFill>
                  <a:srgbClr val="000099"/>
                </a:solidFill>
                <a:latin typeface="+mn-lt"/>
              </a:rPr>
              <a:t>Кластеры 3 и 4  соответствуют пациентам, которым необходимо стационарное лечение. </a:t>
            </a:r>
          </a:p>
        </p:txBody>
      </p:sp>
    </p:spTree>
    <p:extLst>
      <p:ext uri="{BB962C8B-B14F-4D97-AF65-F5344CB8AC3E}">
        <p14:creationId xmlns:p14="http://schemas.microsoft.com/office/powerpoint/2010/main" val="1566325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31</a:t>
            </a:fld>
            <a:endParaRPr lang="ru-RU" altLang="ru-RU"/>
          </a:p>
        </p:txBody>
      </p:sp>
      <p:sp>
        <p:nvSpPr>
          <p:cNvPr id="5" name="Заголовок 1"/>
          <p:cNvSpPr txBox="1">
            <a:spLocks/>
          </p:cNvSpPr>
          <p:nvPr/>
        </p:nvSpPr>
        <p:spPr bwMode="auto">
          <a:xfrm>
            <a:off x="251520" y="199178"/>
            <a:ext cx="8892480" cy="490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ru-RU" altLang="ru-RU" sz="2400" b="1" kern="0" dirty="0" smtClean="0">
                <a:solidFill>
                  <a:srgbClr val="FF0000"/>
                </a:solidFill>
                <a:latin typeface="+mn-lt"/>
              </a:rPr>
              <a:t>Сравнительный анализ результатов  кластеризации</a:t>
            </a:r>
            <a:endParaRPr lang="ru-RU" altLang="ru-RU" sz="2400" b="1" kern="0" dirty="0">
              <a:solidFill>
                <a:srgbClr val="FF0000"/>
              </a:solidFill>
              <a:latin typeface="+mn-lt"/>
            </a:endParaRPr>
          </a:p>
        </p:txBody>
      </p:sp>
      <p:pic>
        <p:nvPicPr>
          <p:cNvPr id="3" name="Рисунок 2"/>
          <p:cNvPicPr>
            <a:picLocks noChangeAspect="1"/>
          </p:cNvPicPr>
          <p:nvPr/>
        </p:nvPicPr>
        <p:blipFill>
          <a:blip r:embed="rId2"/>
          <a:stretch>
            <a:fillRect/>
          </a:stretch>
        </p:blipFill>
        <p:spPr>
          <a:xfrm>
            <a:off x="1547664" y="1196752"/>
            <a:ext cx="6329312" cy="4981710"/>
          </a:xfrm>
          <a:prstGeom prst="rect">
            <a:avLst/>
          </a:prstGeom>
        </p:spPr>
      </p:pic>
      <p:sp>
        <p:nvSpPr>
          <p:cNvPr id="6" name="Прямоугольник 5"/>
          <p:cNvSpPr/>
          <p:nvPr/>
        </p:nvSpPr>
        <p:spPr>
          <a:xfrm>
            <a:off x="683568" y="758568"/>
            <a:ext cx="2163797" cy="369332"/>
          </a:xfrm>
          <a:prstGeom prst="rect">
            <a:avLst/>
          </a:prstGeom>
        </p:spPr>
        <p:txBody>
          <a:bodyPr wrap="none">
            <a:spAutoFit/>
          </a:bodyPr>
          <a:lstStyle/>
          <a:p>
            <a:r>
              <a:rPr lang="en-US" dirty="0" smtClean="0">
                <a:solidFill>
                  <a:srgbClr val="C00000"/>
                </a:solidFill>
              </a:rPr>
              <a:t>PROOXY, </a:t>
            </a:r>
            <a:r>
              <a:rPr lang="ru-RU" dirty="0" smtClean="0">
                <a:solidFill>
                  <a:srgbClr val="C00000"/>
                </a:solidFill>
              </a:rPr>
              <a:t>тяжелая</a:t>
            </a:r>
            <a:endParaRPr lang="ru-RU" dirty="0">
              <a:solidFill>
                <a:srgbClr val="C00000"/>
              </a:solidFill>
            </a:endParaRPr>
          </a:p>
        </p:txBody>
      </p:sp>
    </p:spTree>
    <p:extLst>
      <p:ext uri="{BB962C8B-B14F-4D97-AF65-F5344CB8AC3E}">
        <p14:creationId xmlns:p14="http://schemas.microsoft.com/office/powerpoint/2010/main" val="3944063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noGrp="1"/>
          </p:cNvGraphicFramePr>
          <p:nvPr>
            <p:extLst>
              <p:ext uri="{D42A27DB-BD31-4B8C-83A1-F6EECF244321}">
                <p14:modId xmlns:p14="http://schemas.microsoft.com/office/powerpoint/2010/main" val="2900324548"/>
              </p:ext>
            </p:extLst>
          </p:nvPr>
        </p:nvGraphicFramePr>
        <p:xfrm>
          <a:off x="179512" y="1643063"/>
          <a:ext cx="4572031" cy="4071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0015" name="Group 143"/>
          <p:cNvGraphicFramePr>
            <a:graphicFrameLocks noGrp="1"/>
          </p:cNvGraphicFramePr>
          <p:nvPr>
            <p:extLst>
              <p:ext uri="{D42A27DB-BD31-4B8C-83A1-F6EECF244321}">
                <p14:modId xmlns:p14="http://schemas.microsoft.com/office/powerpoint/2010/main" val="1514350889"/>
              </p:ext>
            </p:extLst>
          </p:nvPr>
        </p:nvGraphicFramePr>
        <p:xfrm>
          <a:off x="5214938" y="1643063"/>
          <a:ext cx="3714750" cy="4510088"/>
        </p:xfrm>
        <a:graphic>
          <a:graphicData uri="http://schemas.openxmlformats.org/drawingml/2006/table">
            <a:tbl>
              <a:tblPr/>
              <a:tblGrid>
                <a:gridCol w="642937"/>
                <a:gridCol w="500063"/>
                <a:gridCol w="785812"/>
                <a:gridCol w="357188"/>
                <a:gridCol w="714375"/>
                <a:gridCol w="714375"/>
              </a:tblGrid>
              <a:tr h="623888">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Arial" pitchFamily="34" charset="0"/>
                      </a:endParaRP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tx1"/>
                          </a:solidFill>
                          <a:effectLst/>
                          <a:latin typeface="Calibri" pitchFamily="34" charset="0"/>
                        </a:rPr>
                        <a:t>Код пациента</a:t>
                      </a:r>
                    </a:p>
                  </a:txBody>
                  <a:tcPr marL="9525" marR="9525" marT="9525"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tx1"/>
                          </a:solidFill>
                          <a:effectLst/>
                          <a:latin typeface="Calibri" pitchFamily="34" charset="0"/>
                        </a:rPr>
                        <a:t>Показа-тель</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tx1"/>
                          </a:solidFill>
                          <a:effectLst/>
                          <a:latin typeface="Calibri" pitchFamily="34" charset="0"/>
                        </a:rPr>
                        <a:t>Ранг,</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Calibri" pitchFamily="34" charset="0"/>
                        </a:rPr>
                        <a:t>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Ln</a:t>
                      </a:r>
                      <a:r>
                        <a:rPr kumimoji="0" lang="en-US" sz="1200" b="0" i="1" u="none" strike="noStrike" cap="none" normalizeH="0" baseline="0" smtClean="0">
                          <a:ln>
                            <a:noFill/>
                          </a:ln>
                          <a:solidFill>
                            <a:schemeClr val="tx1"/>
                          </a:solidFill>
                          <a:effectLst/>
                          <a:latin typeface="Calibri" pitchFamily="34" charset="0"/>
                          <a:cs typeface="Times New Roman" pitchFamily="18" charset="0"/>
                        </a:rPr>
                        <a:t> w</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Times New Roman" pitchFamily="18" charset="0"/>
                        </a:rPr>
                        <a:t>Ln</a:t>
                      </a:r>
                      <a:r>
                        <a:rPr kumimoji="0" lang="en-US" sz="1200" b="0" i="1" u="none" strike="noStrike" cap="none" normalizeH="0" baseline="0" smtClean="0">
                          <a:ln>
                            <a:noFill/>
                          </a:ln>
                          <a:solidFill>
                            <a:schemeClr val="tx1"/>
                          </a:solidFill>
                          <a:effectLst/>
                          <a:latin typeface="Calibri" pitchFamily="34" charset="0"/>
                          <a:cs typeface="Times New Roman" pitchFamily="18" charset="0"/>
                        </a:rPr>
                        <a:t> R</a:t>
                      </a:r>
                    </a:p>
                  </a:txBody>
                  <a:tcPr marL="9525" marR="9525" marT="9525"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Кластер</a:t>
                      </a: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131</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95,95960</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4,563927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3,583519</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69B"/>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132</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99,49495</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4,600107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2,862201</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102</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101,39860</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3</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4,619059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2,427748</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236</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103,03030</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4,635023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2,110213</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133</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103,03030</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4,635023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1,856298</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 </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k046</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108,08081</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6</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4,682879</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1,642228</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D69A"/>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rPr>
                        <a:t>Кластер</a:t>
                      </a: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134</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112,12121</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7</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4,719581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1,455287</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103</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113,98601</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8</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4,736076</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1,287854</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438</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115,12355</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9</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4,746006</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1,13498</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 </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121</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116,70886</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4,759682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0,993252</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Кластер</a:t>
                      </a: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226</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130,63291</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11</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4,872391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0,860201</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402</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134,26573</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12</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4,899821</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0,733969</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101</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146,15385</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13</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4,98466</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0,613104</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105</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163,54430</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14</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5,097084</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0,496437</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120</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176,20253</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15</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5,171634</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0,382992</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117</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183,16456</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16</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5,210385</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0,271934</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51</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192,02532</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17</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5,257627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0,162519</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215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rPr>
                        <a:t> </a:t>
                      </a: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225</a:t>
                      </a:r>
                    </a:p>
                  </a:txBody>
                  <a:tcPr marL="0" marR="7200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200,88608</a:t>
                      </a:r>
                    </a:p>
                  </a:txBody>
                  <a:tcPr marL="0" marR="3600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18</a:t>
                      </a:r>
                    </a:p>
                  </a:txBody>
                  <a:tcPr marL="9525" marR="36000"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5,302738</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rPr>
                        <a:t>0,054067</a:t>
                      </a: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
        <p:nvSpPr>
          <p:cNvPr id="42125" name="TextBox 6"/>
          <p:cNvSpPr txBox="1">
            <a:spLocks noChangeArrowheads="1"/>
          </p:cNvSpPr>
          <p:nvPr/>
        </p:nvSpPr>
        <p:spPr bwMode="auto">
          <a:xfrm>
            <a:off x="6572250" y="1143000"/>
            <a:ext cx="212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i="1">
                <a:solidFill>
                  <a:srgbClr val="3333CC"/>
                </a:solidFill>
                <a:latin typeface="Calibri" panose="020F0502020204030204" pitchFamily="34" charset="0"/>
              </a:rPr>
              <a:t>Состав кластеров:</a:t>
            </a:r>
          </a:p>
        </p:txBody>
      </p:sp>
      <p:sp>
        <p:nvSpPr>
          <p:cNvPr id="42126" name="Заголовок 1"/>
          <p:cNvSpPr>
            <a:spLocks noGrp="1"/>
          </p:cNvSpPr>
          <p:nvPr>
            <p:ph type="title" idx="4294967295"/>
          </p:nvPr>
        </p:nvSpPr>
        <p:spPr>
          <a:xfrm>
            <a:off x="457200" y="274638"/>
            <a:ext cx="8229600" cy="654050"/>
          </a:xfrm>
        </p:spPr>
        <p:txBody>
          <a:bodyPr/>
          <a:lstStyle/>
          <a:p>
            <a:pPr eaLnBrk="1" hangingPunct="1"/>
            <a:r>
              <a:rPr lang="ru-RU" altLang="ru-RU" sz="2000" b="1" dirty="0" smtClean="0">
                <a:solidFill>
                  <a:srgbClr val="FF0000"/>
                </a:solidFill>
                <a:latin typeface="+mn-lt"/>
              </a:rPr>
              <a:t>Ранговый метод  кластеризации</a:t>
            </a:r>
          </a:p>
        </p:txBody>
      </p:sp>
    </p:spTree>
    <p:extLst>
      <p:ext uri="{BB962C8B-B14F-4D97-AF65-F5344CB8AC3E}">
        <p14:creationId xmlns:p14="http://schemas.microsoft.com/office/powerpoint/2010/main" val="58819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D6B747-FD9B-451C-9305-0254FA04A261}" type="slidenum">
              <a:rPr lang="ru-RU" altLang="ru-RU"/>
              <a:pPr eaLnBrk="1" hangingPunct="1"/>
              <a:t>33</a:t>
            </a:fld>
            <a:endParaRPr lang="ru-RU" altLang="ru-RU"/>
          </a:p>
        </p:txBody>
      </p:sp>
      <p:sp>
        <p:nvSpPr>
          <p:cNvPr id="27651" name="Text Box 11"/>
          <p:cNvSpPr txBox="1">
            <a:spLocks noChangeArrowheads="1"/>
          </p:cNvSpPr>
          <p:nvPr/>
        </p:nvSpPr>
        <p:spPr bwMode="auto">
          <a:xfrm>
            <a:off x="1439467" y="1052513"/>
            <a:ext cx="6265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a:p>
        </p:txBody>
      </p:sp>
      <p:graphicFrame>
        <p:nvGraphicFramePr>
          <p:cNvPr id="15501" name="Group 141"/>
          <p:cNvGraphicFramePr>
            <a:graphicFrameLocks noGrp="1"/>
          </p:cNvGraphicFramePr>
          <p:nvPr>
            <p:extLst>
              <p:ext uri="{D42A27DB-BD31-4B8C-83A1-F6EECF244321}">
                <p14:modId xmlns:p14="http://schemas.microsoft.com/office/powerpoint/2010/main" val="255225810"/>
              </p:ext>
            </p:extLst>
          </p:nvPr>
        </p:nvGraphicFramePr>
        <p:xfrm>
          <a:off x="1331638" y="836715"/>
          <a:ext cx="6498629" cy="5583135"/>
        </p:xfrm>
        <a:graphic>
          <a:graphicData uri="http://schemas.openxmlformats.org/drawingml/2006/table">
            <a:tbl>
              <a:tblPr/>
              <a:tblGrid>
                <a:gridCol w="755654">
                  <a:extLst>
                    <a:ext uri="{9D8B030D-6E8A-4147-A177-3AD203B41FA5}">
                      <a16:colId xmlns:a16="http://schemas.microsoft.com/office/drawing/2014/main" xmlns="" val="20000"/>
                    </a:ext>
                  </a:extLst>
                </a:gridCol>
                <a:gridCol w="994105">
                  <a:extLst>
                    <a:ext uri="{9D8B030D-6E8A-4147-A177-3AD203B41FA5}">
                      <a16:colId xmlns:a16="http://schemas.microsoft.com/office/drawing/2014/main" xmlns="" val="20001"/>
                    </a:ext>
                  </a:extLst>
                </a:gridCol>
                <a:gridCol w="592768">
                  <a:extLst>
                    <a:ext uri="{9D8B030D-6E8A-4147-A177-3AD203B41FA5}">
                      <a16:colId xmlns:a16="http://schemas.microsoft.com/office/drawing/2014/main" xmlns="" val="20002"/>
                    </a:ext>
                  </a:extLst>
                </a:gridCol>
                <a:gridCol w="594449">
                  <a:extLst>
                    <a:ext uri="{9D8B030D-6E8A-4147-A177-3AD203B41FA5}">
                      <a16:colId xmlns:a16="http://schemas.microsoft.com/office/drawing/2014/main" xmlns="" val="20003"/>
                    </a:ext>
                  </a:extLst>
                </a:gridCol>
                <a:gridCol w="592769">
                  <a:extLst>
                    <a:ext uri="{9D8B030D-6E8A-4147-A177-3AD203B41FA5}">
                      <a16:colId xmlns:a16="http://schemas.microsoft.com/office/drawing/2014/main" xmlns="" val="20004"/>
                    </a:ext>
                  </a:extLst>
                </a:gridCol>
                <a:gridCol w="594449">
                  <a:extLst>
                    <a:ext uri="{9D8B030D-6E8A-4147-A177-3AD203B41FA5}">
                      <a16:colId xmlns:a16="http://schemas.microsoft.com/office/drawing/2014/main" xmlns="" val="20005"/>
                    </a:ext>
                  </a:extLst>
                </a:gridCol>
                <a:gridCol w="592768">
                  <a:extLst>
                    <a:ext uri="{9D8B030D-6E8A-4147-A177-3AD203B41FA5}">
                      <a16:colId xmlns:a16="http://schemas.microsoft.com/office/drawing/2014/main" xmlns="" val="20006"/>
                    </a:ext>
                  </a:extLst>
                </a:gridCol>
                <a:gridCol w="594449">
                  <a:extLst>
                    <a:ext uri="{9D8B030D-6E8A-4147-A177-3AD203B41FA5}">
                      <a16:colId xmlns:a16="http://schemas.microsoft.com/office/drawing/2014/main" xmlns="" val="20007"/>
                    </a:ext>
                  </a:extLst>
                </a:gridCol>
                <a:gridCol w="592769">
                  <a:extLst>
                    <a:ext uri="{9D8B030D-6E8A-4147-A177-3AD203B41FA5}">
                      <a16:colId xmlns:a16="http://schemas.microsoft.com/office/drawing/2014/main" xmlns="" val="20008"/>
                    </a:ext>
                  </a:extLst>
                </a:gridCol>
                <a:gridCol w="594449">
                  <a:extLst>
                    <a:ext uri="{9D8B030D-6E8A-4147-A177-3AD203B41FA5}">
                      <a16:colId xmlns:a16="http://schemas.microsoft.com/office/drawing/2014/main" xmlns="" val="20009"/>
                    </a:ext>
                  </a:extLst>
                </a:gridCol>
              </a:tblGrid>
              <a:tr h="393347">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990000"/>
                          </a:solidFill>
                          <a:effectLst/>
                          <a:latin typeface="Calibri" pitchFamily="34" charset="0"/>
                        </a:rPr>
                        <a:t>ANTYOXY, </a:t>
                      </a:r>
                      <a:r>
                        <a:rPr kumimoji="0" lang="ru-RU" sz="1200" b="1" i="1" u="none" strike="noStrike" cap="none" normalizeH="0" baseline="0" dirty="0">
                          <a:ln>
                            <a:noFill/>
                          </a:ln>
                          <a:solidFill>
                            <a:srgbClr val="990000"/>
                          </a:solidFill>
                          <a:effectLst/>
                          <a:latin typeface="Calibri" pitchFamily="34" charset="0"/>
                        </a:rPr>
                        <a:t>средняя степень тяжести</a:t>
                      </a:r>
                    </a:p>
                  </a:txBody>
                  <a:tcPr marL="0" marR="0" marT="0" marB="0" anchor="b"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6900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a:ln>
                          <a:noFill/>
                        </a:ln>
                        <a:solidFill>
                          <a:schemeClr val="tx1"/>
                        </a:solidFill>
                        <a:effectLst/>
                        <a:latin typeface="Arial" pitchFamily="34" charset="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3185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800" b="0" i="1" u="none" strike="noStrike" cap="none" normalizeH="0" baseline="0">
                          <a:ln>
                            <a:noFill/>
                          </a:ln>
                          <a:solidFill>
                            <a:schemeClr val="tx1"/>
                          </a:solidFill>
                          <a:effectLst/>
                          <a:latin typeface="Calibri" pitchFamily="34" charset="0"/>
                        </a:rPr>
                        <a:t>Код пациента</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800" b="0" i="1" u="none" strike="noStrike" cap="none" normalizeH="0" baseline="0">
                          <a:ln>
                            <a:noFill/>
                          </a:ln>
                          <a:solidFill>
                            <a:schemeClr val="tx1"/>
                          </a:solidFill>
                          <a:effectLst/>
                          <a:latin typeface="Calibri" pitchFamily="34" charset="0"/>
                        </a:rPr>
                        <a:t>Показатель</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N=2</a:t>
                      </a:r>
                    </a:p>
                  </a:txBody>
                  <a:tcPr marL="0" marR="0" marT="0" marB="0" anchor="b" horzOverflow="overflow">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N=3</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N=4</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N=5</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N=6</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N=7</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pitchFamily="34" charset="0"/>
                        </a:rPr>
                        <a:t>N=8</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500" b="0" i="0" u="none" strike="noStrike" cap="none" normalizeH="0" baseline="0" dirty="0">
                        <a:ln>
                          <a:noFill/>
                        </a:ln>
                        <a:solidFill>
                          <a:schemeClr val="tx1"/>
                        </a:solidFill>
                        <a:effectLst/>
                        <a:latin typeface="Arial" pitchFamily="34" charset="0"/>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378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131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95,9596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1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1</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1</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1</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5</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7</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7</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1" i="0" u="none" strike="noStrike" cap="none" normalizeH="0" baseline="0">
                          <a:ln>
                            <a:noFill/>
                          </a:ln>
                          <a:solidFill>
                            <a:srgbClr val="FFFF00"/>
                          </a:solidFill>
                          <a:effectLst/>
                          <a:latin typeface="Arial" pitchFamily="34" charset="0"/>
                        </a:rPr>
                        <a:t>1</a:t>
                      </a:r>
                    </a:p>
                  </a:txBody>
                  <a:tcPr marL="0" marR="0" marT="0"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xmlns="" val="10003"/>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132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99,49495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4"/>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102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101,3986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5</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5</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vMerge="1">
                  <a:txBody>
                    <a:bodyPr/>
                    <a:lstStyle/>
                    <a:p>
                      <a:endParaRPr lang="ru-RU"/>
                    </a:p>
                  </a:txBody>
                  <a:tcPr/>
                </a:tc>
                <a:extLst>
                  <a:ext uri="{0D108BD9-81ED-4DB2-BD59-A6C34878D82A}">
                    <a16:rowId xmlns:a16="http://schemas.microsoft.com/office/drawing/2014/main" xmlns="" val="10005"/>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236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103,0303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6"/>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133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103,0303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9795"/>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7"/>
                  </a:ext>
                </a:extLst>
              </a:tr>
              <a:tr h="338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Calibri" pitchFamily="34" charset="0"/>
                        </a:rPr>
                        <a:t>k046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108,08081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vMerge="1">
                  <a:txBody>
                    <a:bodyPr/>
                    <a:lstStyle/>
                    <a:p>
                      <a:endParaRPr lang="ru-RU"/>
                    </a:p>
                  </a:txBody>
                  <a:tcPr/>
                </a:tc>
                <a:extLst>
                  <a:ext uri="{0D108BD9-81ED-4DB2-BD59-A6C34878D82A}">
                    <a16:rowId xmlns:a16="http://schemas.microsoft.com/office/drawing/2014/main" xmlns="" val="10008"/>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134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112,12121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FF"/>
                    </a:solid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9795"/>
                    </a:solid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1" i="0" u="none" strike="noStrike" cap="none" normalizeH="0" baseline="0">
                          <a:ln>
                            <a:noFill/>
                          </a:ln>
                          <a:solidFill>
                            <a:srgbClr val="FFFF00"/>
                          </a:solidFill>
                          <a:effectLst/>
                          <a:latin typeface="Arial" pitchFamily="34" charset="0"/>
                        </a:rPr>
                        <a:t>2</a:t>
                      </a:r>
                    </a:p>
                  </a:txBody>
                  <a:tcPr marL="0" marR="0" marT="0" marB="0" anchor="ctr" horzOverflow="overflow">
                    <a:lnL>
                      <a:noFill/>
                    </a:lnL>
                    <a:lnR w="6350" cap="flat" cmpd="sng" algn="ctr">
                      <a:solidFill>
                        <a:srgbClr val="0000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xmlns="" val="10009"/>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103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113,98601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0"/>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438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115,12355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1"/>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121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116,70886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2"/>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226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130,63291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1</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9795"/>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1</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1</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CDDD"/>
                    </a:solidFill>
                  </a:tcPr>
                </a:tc>
                <a:tc rowSpan="8">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1" i="0" u="none" strike="noStrike" cap="none" normalizeH="0" baseline="0">
                          <a:ln>
                            <a:noFill/>
                          </a:ln>
                          <a:solidFill>
                            <a:srgbClr val="FFFF00"/>
                          </a:solidFill>
                          <a:effectLst/>
                          <a:latin typeface="Arial" pitchFamily="34" charset="0"/>
                        </a:rPr>
                        <a:t>3</a:t>
                      </a:r>
                    </a:p>
                  </a:txBody>
                  <a:tcPr marL="0" marR="0" marT="0" marB="0" anchor="ctr" horzOverflow="overflow">
                    <a:lnL>
                      <a:noFill/>
                    </a:lnL>
                    <a:lnR w="6350" cap="flat" cmpd="sng" algn="ctr">
                      <a:solidFill>
                        <a:srgbClr val="000000"/>
                      </a:solidFill>
                      <a:prstDash val="solid"/>
                      <a:round/>
                      <a:headEnd type="none" w="med" len="med"/>
                      <a:tailEnd type="none" w="med" len="med"/>
                    </a:lnR>
                    <a:lnT w="19050" cap="flat" cmpd="sng" algn="ctr">
                      <a:solidFill>
                        <a:srgbClr val="FFFF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xmlns="" val="10013"/>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402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134,26573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4"/>
                  </a:ext>
                </a:extLst>
              </a:tr>
              <a:tr h="338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101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146,15385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A5A5"/>
                    </a:solidFill>
                  </a:tcPr>
                </a:tc>
                <a:tc vMerge="1">
                  <a:txBody>
                    <a:bodyPr/>
                    <a:lstStyle/>
                    <a:p>
                      <a:endParaRPr lang="ru-RU"/>
                    </a:p>
                  </a:txBody>
                  <a:tcPr/>
                </a:tc>
                <a:extLst>
                  <a:ext uri="{0D108BD9-81ED-4DB2-BD59-A6C34878D82A}">
                    <a16:rowId xmlns:a16="http://schemas.microsoft.com/office/drawing/2014/main" xmlns="" val="10015"/>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105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163,5443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3CCFF"/>
                    </a:solidFill>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3</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4</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3CCFF"/>
                    </a:solidFill>
                  </a:tcPr>
                </a:tc>
                <a:tc vMerge="1">
                  <a:txBody>
                    <a:bodyPr/>
                    <a:lstStyle/>
                    <a:p>
                      <a:endParaRPr lang="ru-RU"/>
                    </a:p>
                  </a:txBody>
                  <a:tcPr/>
                </a:tc>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6</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FF"/>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2</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9795"/>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6</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ru-RU"/>
                    </a:p>
                  </a:txBody>
                  <a:tcPr/>
                </a:tc>
                <a:extLst>
                  <a:ext uri="{0D108BD9-81ED-4DB2-BD59-A6C34878D82A}">
                    <a16:rowId xmlns:a16="http://schemas.microsoft.com/office/drawing/2014/main" xmlns="" val="10016"/>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120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176,20253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5</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C00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7"/>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117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183,16456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6</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2D050"/>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500" b="0" i="0" u="none" strike="noStrike" cap="none" normalizeH="0" baseline="0">
                          <a:ln>
                            <a:noFill/>
                          </a:ln>
                          <a:solidFill>
                            <a:srgbClr val="000000"/>
                          </a:solidFill>
                          <a:effectLst/>
                          <a:latin typeface="Arial" pitchFamily="34" charset="0"/>
                        </a:rPr>
                        <a:t>8</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66FF"/>
                    </a:solidFill>
                  </a:tcPr>
                </a:tc>
                <a:tc vMerge="1">
                  <a:txBody>
                    <a:bodyPr/>
                    <a:lstStyle/>
                    <a:p>
                      <a:endParaRPr lang="ru-RU"/>
                    </a:p>
                  </a:txBody>
                  <a:tcPr/>
                </a:tc>
                <a:extLst>
                  <a:ext uri="{0D108BD9-81ED-4DB2-BD59-A6C34878D82A}">
                    <a16:rowId xmlns:a16="http://schemas.microsoft.com/office/drawing/2014/main" xmlns="" val="10018"/>
                  </a:ext>
                </a:extLst>
              </a:tr>
              <a:tr h="2527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51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a:ln>
                            <a:noFill/>
                          </a:ln>
                          <a:solidFill>
                            <a:schemeClr val="tx1"/>
                          </a:solidFill>
                          <a:effectLst/>
                          <a:latin typeface="Calibri" pitchFamily="34" charset="0"/>
                        </a:rPr>
                        <a:t>192,02532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9"/>
                  </a:ext>
                </a:extLst>
              </a:tr>
              <a:tr h="24378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a:ln>
                            <a:noFill/>
                          </a:ln>
                          <a:solidFill>
                            <a:schemeClr val="tx1"/>
                          </a:solidFill>
                          <a:effectLst/>
                          <a:latin typeface="Calibri" pitchFamily="34" charset="0"/>
                        </a:rPr>
                        <a:t>225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900" b="0" i="0" u="none" strike="noStrike" cap="none" normalizeH="0" baseline="0" dirty="0">
                          <a:ln>
                            <a:noFill/>
                          </a:ln>
                          <a:solidFill>
                            <a:schemeClr val="tx1"/>
                          </a:solidFill>
                          <a:effectLst/>
                          <a:latin typeface="Calibri" pitchFamily="34" charset="0"/>
                        </a:rPr>
                        <a:t>200,88608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20"/>
                  </a:ext>
                </a:extLst>
              </a:tr>
            </a:tbl>
          </a:graphicData>
        </a:graphic>
      </p:graphicFrame>
      <p:sp>
        <p:nvSpPr>
          <p:cNvPr id="6" name="Заголовок 1"/>
          <p:cNvSpPr txBox="1">
            <a:spLocks/>
          </p:cNvSpPr>
          <p:nvPr/>
        </p:nvSpPr>
        <p:spPr bwMode="auto">
          <a:xfrm>
            <a:off x="251520" y="199178"/>
            <a:ext cx="8892480" cy="490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ru-RU" altLang="ru-RU" sz="2400" b="1" kern="0" dirty="0" smtClean="0">
                <a:solidFill>
                  <a:srgbClr val="FF0000"/>
                </a:solidFill>
                <a:latin typeface="+mn-lt"/>
              </a:rPr>
              <a:t>Сравнительный анализ результатов  кластеризации</a:t>
            </a:r>
            <a:endParaRPr lang="ru-RU" altLang="ru-RU" sz="2400" b="1" kern="0" dirty="0">
              <a:solidFill>
                <a:srgbClr val="FF0000"/>
              </a:solidFill>
              <a:latin typeface="+mn-lt"/>
            </a:endParaRPr>
          </a:p>
        </p:txBody>
      </p:sp>
    </p:spTree>
    <p:extLst>
      <p:ext uri="{BB962C8B-B14F-4D97-AF65-F5344CB8AC3E}">
        <p14:creationId xmlns:p14="http://schemas.microsoft.com/office/powerpoint/2010/main" val="3179556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idx="4294967295"/>
          </p:nvPr>
        </p:nvSpPr>
        <p:spPr>
          <a:xfrm>
            <a:off x="500063" y="214313"/>
            <a:ext cx="8229600" cy="928687"/>
          </a:xfrm>
        </p:spPr>
        <p:txBody>
          <a:bodyPr/>
          <a:lstStyle/>
          <a:p>
            <a:pPr eaLnBrk="1" hangingPunct="1"/>
            <a:r>
              <a:rPr lang="ru-RU" altLang="ru-RU" sz="2600" b="1" smtClean="0">
                <a:solidFill>
                  <a:srgbClr val="FF0000"/>
                </a:solidFill>
                <a:latin typeface="+mn-lt"/>
              </a:rPr>
              <a:t>Сравнительный анализ стандартных решений </a:t>
            </a:r>
            <a:br>
              <a:rPr lang="ru-RU" altLang="ru-RU" sz="2600" b="1" smtClean="0">
                <a:solidFill>
                  <a:srgbClr val="FF0000"/>
                </a:solidFill>
                <a:latin typeface="+mn-lt"/>
              </a:rPr>
            </a:br>
            <a:r>
              <a:rPr lang="ru-RU" altLang="ru-RU" sz="2600" b="1" smtClean="0">
                <a:solidFill>
                  <a:srgbClr val="FF0000"/>
                </a:solidFill>
                <a:latin typeface="+mn-lt"/>
              </a:rPr>
              <a:t>и рангового  метода  </a:t>
            </a:r>
            <a:r>
              <a:rPr lang="ru-RU" altLang="ru-RU" sz="2600" b="1" i="1" smtClean="0">
                <a:solidFill>
                  <a:srgbClr val="FF0000"/>
                </a:solidFill>
                <a:latin typeface="+mn-lt"/>
              </a:rPr>
              <a:t>кластеризации данных</a:t>
            </a:r>
          </a:p>
        </p:txBody>
      </p:sp>
      <p:graphicFrame>
        <p:nvGraphicFramePr>
          <p:cNvPr id="80959" name="Group 63"/>
          <p:cNvGraphicFramePr>
            <a:graphicFrameLocks noGrp="1"/>
          </p:cNvGraphicFramePr>
          <p:nvPr/>
        </p:nvGraphicFramePr>
        <p:xfrm>
          <a:off x="468313" y="1341438"/>
          <a:ext cx="8280400" cy="4995972"/>
        </p:xfrm>
        <a:graphic>
          <a:graphicData uri="http://schemas.openxmlformats.org/drawingml/2006/table">
            <a:tbl>
              <a:tblPr/>
              <a:tblGrid>
                <a:gridCol w="2579687"/>
                <a:gridCol w="1935163"/>
                <a:gridCol w="1865312"/>
                <a:gridCol w="1900238"/>
              </a:tblGrid>
              <a:tr h="365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FFFFFF"/>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SPSS</a:t>
                      </a:r>
                      <a:endParaRPr kumimoji="0" lang="ru-RU" sz="1800" b="1" i="0" u="none" strike="noStrike" cap="none" normalizeH="0" baseline="0" smtClean="0">
                        <a:ln>
                          <a:noFill/>
                        </a:ln>
                        <a:solidFill>
                          <a:srgbClr val="FFFFFF"/>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Statistica</a:t>
                      </a:r>
                      <a:endParaRPr kumimoji="0" lang="ru-RU" sz="1800" b="1" i="0" u="none" strike="noStrike" cap="none" normalizeH="0" baseline="0" smtClean="0">
                        <a:ln>
                          <a:noFill/>
                        </a:ln>
                        <a:solidFill>
                          <a:srgbClr val="FFFFFF"/>
                        </a:solidFill>
                        <a:effectLst/>
                        <a:latin typeface="Calibri"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rPr>
                        <a:t>Ранговый метод</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CC"/>
                    </a:solidFill>
                  </a:tcPr>
                </a:tc>
              </a:tr>
              <a:tr h="863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Подбор соответствующего метода для объединения/разбиения</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Calibri" pitchFamily="34" charset="0"/>
                        </a:rPr>
                        <a:t>Субъективно</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Субъективно</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Метод единый</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628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Выбор метрики для метода</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Субъективно</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Субъективно</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Нет необходимости</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28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Возможность анализа одномерных данных</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 /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863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Количество кластеров</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Необходимо задавать</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Необходимо задавать</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Определяется по анализу параметров</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82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«Чувствительность» близких данных</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Искажается результат</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Искажается результат</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Более аккуратно проводится кластеризация</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82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Анализ «особых» данных, наиболее отдаленных от остальных</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Образуются дополнительные кластеры</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Образуются дополнительные кластеры</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rPr>
                        <a:t>Более аккуратно проводится кластеризация</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706184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2008"/>
            <a:ext cx="8902404" cy="66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352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C24C8D-5892-46CD-BD3F-960858FA79A5}" type="slidenum">
              <a:rPr lang="ru-RU" altLang="ru-RU"/>
              <a:pPr eaLnBrk="1" hangingPunct="1"/>
              <a:t>36</a:t>
            </a:fld>
            <a:endParaRPr lang="ru-RU" altLang="ru-RU"/>
          </a:p>
        </p:txBody>
      </p:sp>
      <p:sp>
        <p:nvSpPr>
          <p:cNvPr id="30723" name="Rectangle 2"/>
          <p:cNvSpPr>
            <a:spLocks noGrp="1" noChangeArrowheads="1"/>
          </p:cNvSpPr>
          <p:nvPr>
            <p:ph type="title"/>
          </p:nvPr>
        </p:nvSpPr>
        <p:spPr>
          <a:xfrm>
            <a:off x="1143000" y="289025"/>
            <a:ext cx="6858000" cy="702469"/>
          </a:xfrm>
        </p:spPr>
        <p:txBody>
          <a:bodyPr/>
          <a:lstStyle/>
          <a:p>
            <a:pPr eaLnBrk="1" hangingPunct="1"/>
            <a:r>
              <a:rPr lang="ru-RU" altLang="ru-RU" sz="1800" dirty="0">
                <a:solidFill>
                  <a:srgbClr val="FF0000"/>
                </a:solidFill>
              </a:rPr>
              <a:t>Выраженность первой фазы </a:t>
            </a:r>
            <a:r>
              <a:rPr lang="ru-RU" altLang="ru-RU" sz="1800" i="1" dirty="0">
                <a:solidFill>
                  <a:srgbClr val="FF0000"/>
                </a:solidFill>
              </a:rPr>
              <a:t>синдрома эмоционального выгорания</a:t>
            </a:r>
            <a:r>
              <a:rPr lang="ru-RU" altLang="ru-RU" sz="1800" dirty="0">
                <a:solidFill>
                  <a:srgbClr val="FF0000"/>
                </a:solidFill>
              </a:rPr>
              <a:t>  мед. работников по стажу работы</a:t>
            </a:r>
          </a:p>
        </p:txBody>
      </p:sp>
      <p:sp>
        <p:nvSpPr>
          <p:cNvPr id="30724" name="Text Box 4"/>
          <p:cNvSpPr txBox="1">
            <a:spLocks noChangeArrowheads="1"/>
          </p:cNvSpPr>
          <p:nvPr/>
        </p:nvSpPr>
        <p:spPr bwMode="auto">
          <a:xfrm>
            <a:off x="1331119" y="5157787"/>
            <a:ext cx="6481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solidFill>
                  <a:srgbClr val="000099"/>
                </a:solidFill>
              </a:rPr>
              <a:t>фаза повышенного </a:t>
            </a:r>
            <a:r>
              <a:rPr lang="ru-RU" altLang="ru-RU" i="1" dirty="0">
                <a:solidFill>
                  <a:srgbClr val="FF0000"/>
                </a:solidFill>
              </a:rPr>
              <a:t>напряжения</a:t>
            </a:r>
            <a:r>
              <a:rPr lang="ru-RU" altLang="ru-RU" dirty="0">
                <a:solidFill>
                  <a:srgbClr val="000099"/>
                </a:solidFill>
              </a:rPr>
              <a:t> выявлена у контингента медицинских сестёр (Группа 3) в возрасте от 35 лет и со стажем работы от 11 до 25 лет.</a:t>
            </a:r>
          </a:p>
        </p:txBody>
      </p:sp>
      <p:pic>
        <p:nvPicPr>
          <p:cNvPr id="3" name="Рисунок 2"/>
          <p:cNvPicPr>
            <a:picLocks noChangeAspect="1"/>
          </p:cNvPicPr>
          <p:nvPr/>
        </p:nvPicPr>
        <p:blipFill rotWithShape="1">
          <a:blip r:embed="rId3"/>
          <a:srcRect l="33680" t="21851" r="18959" b="25062"/>
          <a:stretch/>
        </p:blipFill>
        <p:spPr>
          <a:xfrm>
            <a:off x="1365363" y="1175938"/>
            <a:ext cx="5782238" cy="3645693"/>
          </a:xfrm>
          <a:prstGeom prst="rect">
            <a:avLst/>
          </a:prstGeom>
        </p:spPr>
      </p:pic>
    </p:spTree>
    <p:extLst>
      <p:ext uri="{BB962C8B-B14F-4D97-AF65-F5344CB8AC3E}">
        <p14:creationId xmlns:p14="http://schemas.microsoft.com/office/powerpoint/2010/main" val="3849828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518D05-E30B-46DD-A9B8-6CFE799875C4}" type="slidenum">
              <a:rPr lang="ru-RU" altLang="ru-RU"/>
              <a:pPr eaLnBrk="1" hangingPunct="1"/>
              <a:t>37</a:t>
            </a:fld>
            <a:endParaRPr lang="ru-RU" altLang="ru-RU"/>
          </a:p>
        </p:txBody>
      </p:sp>
      <p:sp>
        <p:nvSpPr>
          <p:cNvPr id="3076" name="Rectangle 2"/>
          <p:cNvSpPr>
            <a:spLocks noGrp="1" noChangeArrowheads="1"/>
          </p:cNvSpPr>
          <p:nvPr>
            <p:ph type="title"/>
          </p:nvPr>
        </p:nvSpPr>
        <p:spPr>
          <a:xfrm>
            <a:off x="1485900" y="116632"/>
            <a:ext cx="6172200" cy="691753"/>
          </a:xfrm>
        </p:spPr>
        <p:txBody>
          <a:bodyPr/>
          <a:lstStyle/>
          <a:p>
            <a:pPr eaLnBrk="1" hangingPunct="1"/>
            <a:r>
              <a:rPr lang="ru-RU" altLang="ru-RU" sz="1800" dirty="0">
                <a:solidFill>
                  <a:srgbClr val="FF0000"/>
                </a:solidFill>
              </a:rPr>
              <a:t>Выраженность второй фазы </a:t>
            </a:r>
            <a:r>
              <a:rPr lang="ru-RU" altLang="ru-RU" sz="1800" i="1" dirty="0">
                <a:solidFill>
                  <a:srgbClr val="FF0000"/>
                </a:solidFill>
              </a:rPr>
              <a:t>синдрома эмоционального выгорания</a:t>
            </a:r>
            <a:r>
              <a:rPr lang="ru-RU" altLang="ru-RU" sz="1800" dirty="0">
                <a:solidFill>
                  <a:srgbClr val="FF0000"/>
                </a:solidFill>
              </a:rPr>
              <a:t>  мед. работников по стажу работы</a:t>
            </a:r>
          </a:p>
        </p:txBody>
      </p:sp>
      <p:sp>
        <p:nvSpPr>
          <p:cNvPr id="3077" name="Text Box 3"/>
          <p:cNvSpPr txBox="1">
            <a:spLocks noChangeArrowheads="1"/>
          </p:cNvSpPr>
          <p:nvPr/>
        </p:nvSpPr>
        <p:spPr bwMode="auto">
          <a:xfrm>
            <a:off x="1331119" y="5157787"/>
            <a:ext cx="65353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smtClean="0">
                <a:solidFill>
                  <a:srgbClr val="000099"/>
                </a:solidFill>
              </a:rPr>
              <a:t>Фаза </a:t>
            </a:r>
            <a:r>
              <a:rPr lang="ru-RU" altLang="ru-RU" dirty="0">
                <a:solidFill>
                  <a:srgbClr val="000099"/>
                </a:solidFill>
              </a:rPr>
              <a:t>повышенной </a:t>
            </a:r>
            <a:r>
              <a:rPr lang="ru-RU" altLang="ru-RU" i="1" dirty="0" err="1">
                <a:solidFill>
                  <a:srgbClr val="FF0000"/>
                </a:solidFill>
              </a:rPr>
              <a:t>резистенции</a:t>
            </a:r>
            <a:r>
              <a:rPr lang="ru-RU" altLang="ru-RU" dirty="0">
                <a:solidFill>
                  <a:srgbClr val="FF0000"/>
                </a:solidFill>
              </a:rPr>
              <a:t> </a:t>
            </a:r>
            <a:r>
              <a:rPr lang="ru-RU" altLang="ru-RU" dirty="0">
                <a:solidFill>
                  <a:srgbClr val="000099"/>
                </a:solidFill>
              </a:rPr>
              <a:t>выявлена у контингента медицинских сестёр (Группа 3) в возрасте от 38 до 55  лет и со стажем работы от 11 до 25 лет.</a:t>
            </a:r>
          </a:p>
        </p:txBody>
      </p:sp>
      <p:graphicFrame>
        <p:nvGraphicFramePr>
          <p:cNvPr id="3074" name="Object 4"/>
          <p:cNvGraphicFramePr>
            <a:graphicFrameLocks noGrp="1" noChangeAspect="1"/>
          </p:cNvGraphicFramePr>
          <p:nvPr>
            <p:ph idx="1"/>
            <p:extLst>
              <p:ext uri="{D42A27DB-BD31-4B8C-83A1-F6EECF244321}">
                <p14:modId xmlns:p14="http://schemas.microsoft.com/office/powerpoint/2010/main" val="4012624133"/>
              </p:ext>
            </p:extLst>
          </p:nvPr>
        </p:nvGraphicFramePr>
        <p:xfrm>
          <a:off x="1331119" y="1132335"/>
          <a:ext cx="5874545" cy="3995687"/>
        </p:xfrm>
        <a:graphic>
          <a:graphicData uri="http://schemas.openxmlformats.org/presentationml/2006/ole">
            <mc:AlternateContent xmlns:mc="http://schemas.openxmlformats.org/markup-compatibility/2006">
              <mc:Choice xmlns:v="urn:schemas-microsoft-com:vml" Requires="v">
                <p:oleObj spid="_x0000_s76883" name="Диаграмма" r:id="rId4" imgW="6105606" imgH="4152900" progId="Excel.Sheet.8">
                  <p:embed/>
                </p:oleObj>
              </mc:Choice>
              <mc:Fallback>
                <p:oleObj name="Диаграмма" r:id="rId4" imgW="6105606" imgH="4152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119" y="1132335"/>
                        <a:ext cx="5874545" cy="39956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30639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F69F8A-8175-489A-B557-742D62637772}" type="slidenum">
              <a:rPr lang="ru-RU" altLang="ru-RU"/>
              <a:pPr eaLnBrk="1" hangingPunct="1"/>
              <a:t>38</a:t>
            </a:fld>
            <a:endParaRPr lang="ru-RU" altLang="ru-RU"/>
          </a:p>
        </p:txBody>
      </p:sp>
      <p:sp>
        <p:nvSpPr>
          <p:cNvPr id="4100" name="Rectangle 2"/>
          <p:cNvSpPr>
            <a:spLocks noGrp="1" noChangeArrowheads="1"/>
          </p:cNvSpPr>
          <p:nvPr>
            <p:ph type="title"/>
          </p:nvPr>
        </p:nvSpPr>
        <p:spPr>
          <a:xfrm>
            <a:off x="1126905" y="71361"/>
            <a:ext cx="6858000" cy="691753"/>
          </a:xfrm>
        </p:spPr>
        <p:txBody>
          <a:bodyPr/>
          <a:lstStyle/>
          <a:p>
            <a:pPr eaLnBrk="1" hangingPunct="1"/>
            <a:r>
              <a:rPr lang="ru-RU" altLang="ru-RU" sz="1800" dirty="0">
                <a:solidFill>
                  <a:srgbClr val="FF0000"/>
                </a:solidFill>
              </a:rPr>
              <a:t>Выраженность третьей фазы </a:t>
            </a:r>
            <a:r>
              <a:rPr lang="ru-RU" altLang="ru-RU" sz="1800" i="1" dirty="0">
                <a:solidFill>
                  <a:srgbClr val="FF0000"/>
                </a:solidFill>
              </a:rPr>
              <a:t>синдрома эмоционального выгорания</a:t>
            </a:r>
            <a:r>
              <a:rPr lang="ru-RU" altLang="ru-RU" sz="1800" dirty="0">
                <a:solidFill>
                  <a:srgbClr val="FF0000"/>
                </a:solidFill>
              </a:rPr>
              <a:t>  мед. работников по стажу работы</a:t>
            </a:r>
          </a:p>
        </p:txBody>
      </p:sp>
      <p:sp>
        <p:nvSpPr>
          <p:cNvPr id="4101" name="Text Box 3"/>
          <p:cNvSpPr txBox="1">
            <a:spLocks noChangeArrowheads="1"/>
          </p:cNvSpPr>
          <p:nvPr/>
        </p:nvSpPr>
        <p:spPr bwMode="auto">
          <a:xfrm>
            <a:off x="1331120" y="5157787"/>
            <a:ext cx="66698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solidFill>
                  <a:srgbClr val="000099"/>
                </a:solidFill>
              </a:rPr>
              <a:t>Ф</a:t>
            </a:r>
            <a:r>
              <a:rPr lang="ru-RU" altLang="ru-RU" dirty="0" smtClean="0">
                <a:solidFill>
                  <a:srgbClr val="000099"/>
                </a:solidFill>
              </a:rPr>
              <a:t>аза </a:t>
            </a:r>
            <a:r>
              <a:rPr lang="ru-RU" altLang="ru-RU" dirty="0">
                <a:solidFill>
                  <a:srgbClr val="000099"/>
                </a:solidFill>
              </a:rPr>
              <a:t>повышенного </a:t>
            </a:r>
            <a:r>
              <a:rPr lang="ru-RU" altLang="ru-RU" i="1" dirty="0">
                <a:solidFill>
                  <a:srgbClr val="FF0000"/>
                </a:solidFill>
              </a:rPr>
              <a:t>истощения</a:t>
            </a:r>
            <a:r>
              <a:rPr lang="ru-RU" altLang="ru-RU" dirty="0">
                <a:solidFill>
                  <a:srgbClr val="FF0000"/>
                </a:solidFill>
              </a:rPr>
              <a:t> </a:t>
            </a:r>
            <a:r>
              <a:rPr lang="ru-RU" altLang="ru-RU" dirty="0">
                <a:solidFill>
                  <a:srgbClr val="000099"/>
                </a:solidFill>
              </a:rPr>
              <a:t>выявлена у контингента медицинских сестёр (Группа 3) в возрасте от 50 лет и со стажем работы от 25 лет и старше.</a:t>
            </a:r>
          </a:p>
        </p:txBody>
      </p:sp>
      <p:graphicFrame>
        <p:nvGraphicFramePr>
          <p:cNvPr id="4098" name="Object 4"/>
          <p:cNvGraphicFramePr>
            <a:graphicFrameLocks noGrp="1" noChangeAspect="1"/>
          </p:cNvGraphicFramePr>
          <p:nvPr>
            <p:ph idx="1"/>
            <p:extLst>
              <p:ext uri="{D42A27DB-BD31-4B8C-83A1-F6EECF244321}">
                <p14:modId xmlns:p14="http://schemas.microsoft.com/office/powerpoint/2010/main" val="1593044839"/>
              </p:ext>
            </p:extLst>
          </p:nvPr>
        </p:nvGraphicFramePr>
        <p:xfrm>
          <a:off x="1081007" y="778684"/>
          <a:ext cx="6903898" cy="4507336"/>
        </p:xfrm>
        <a:graphic>
          <a:graphicData uri="http://schemas.openxmlformats.org/presentationml/2006/ole">
            <mc:AlternateContent xmlns:mc="http://schemas.openxmlformats.org/markup-compatibility/2006">
              <mc:Choice xmlns:v="urn:schemas-microsoft-com:vml" Requires="v">
                <p:oleObj spid="_x0000_s77907" name="Chart" r:id="rId4" imgW="6058014" imgH="4210126" progId="Excel.Sheet.8">
                  <p:embed/>
                </p:oleObj>
              </mc:Choice>
              <mc:Fallback>
                <p:oleObj name="Chart" r:id="rId4" imgW="6058014" imgH="421012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07" y="778684"/>
                        <a:ext cx="6903898" cy="450733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4022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983416" y="5986097"/>
            <a:ext cx="400050" cy="323165"/>
          </a:xfrm>
          <a:prstGeom prst="rect">
            <a:avLst/>
          </a:prstGeom>
          <a:noFill/>
        </p:spPr>
        <p:txBody>
          <a:bodyPr>
            <a:spAutoFit/>
          </a:bodyPr>
          <a:lstStyle/>
          <a:p>
            <a:pPr fontAlgn="auto">
              <a:lnSpc>
                <a:spcPts val="1846"/>
              </a:lnSpc>
              <a:spcBef>
                <a:spcPts val="0"/>
              </a:spcBef>
              <a:spcAft>
                <a:spcPts val="0"/>
              </a:spcAft>
              <a:defRPr/>
            </a:pPr>
            <a:r>
              <a:rPr lang="ru-RU" sz="1292" b="1" spc="-46" dirty="0">
                <a:solidFill>
                  <a:schemeClr val="bg1"/>
                </a:solidFill>
                <a:latin typeface="Helios" pitchFamily="82" charset="0"/>
              </a:rPr>
              <a:t>30</a:t>
            </a:r>
          </a:p>
        </p:txBody>
      </p:sp>
      <p:sp>
        <p:nvSpPr>
          <p:cNvPr id="33797" name="Text Box 8"/>
          <p:cNvSpPr txBox="1">
            <a:spLocks noChangeArrowheads="1"/>
          </p:cNvSpPr>
          <p:nvPr/>
        </p:nvSpPr>
        <p:spPr bwMode="auto">
          <a:xfrm>
            <a:off x="3376247" y="3229708"/>
            <a:ext cx="53838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dirty="0">
                <a:solidFill>
                  <a:srgbClr val="000099"/>
                </a:solidFill>
              </a:rPr>
              <a:t>Задача: исследовать адекватность наказания, предусмотренного в Уголовном кодексе за отдельные категории преступлений</a:t>
            </a:r>
          </a:p>
        </p:txBody>
      </p:sp>
      <p:sp>
        <p:nvSpPr>
          <p:cNvPr id="10" name="Text Box 9"/>
          <p:cNvSpPr txBox="1">
            <a:spLocks noChangeArrowheads="1"/>
          </p:cNvSpPr>
          <p:nvPr/>
        </p:nvSpPr>
        <p:spPr bwMode="auto">
          <a:xfrm>
            <a:off x="423497" y="373809"/>
            <a:ext cx="8508023" cy="512885"/>
          </a:xfrm>
          <a:prstGeom prst="rect">
            <a:avLst/>
          </a:prstGeom>
          <a:noFill/>
          <a:ln w="9525" algn="ctr">
            <a:noFill/>
            <a:miter lim="800000"/>
            <a:headEnd/>
            <a:tailEnd/>
          </a:ln>
          <a:effectLst/>
        </p:spPr>
        <p:txBody>
          <a:bodyPr anchor="ctr"/>
          <a:lstStyle/>
          <a:p>
            <a:pPr algn="ctr">
              <a:defRPr/>
            </a:pPr>
            <a:r>
              <a:rPr lang="ru-RU" sz="2492" dirty="0">
                <a:solidFill>
                  <a:srgbClr val="FF0000"/>
                </a:solidFill>
              </a:rPr>
              <a:t>Применение метода</a:t>
            </a:r>
            <a:r>
              <a:rPr lang="en-US" sz="2492" dirty="0">
                <a:solidFill>
                  <a:srgbClr val="FF0000"/>
                </a:solidFill>
              </a:rPr>
              <a:t> </a:t>
            </a:r>
            <a:r>
              <a:rPr lang="ru-RU" sz="2492" dirty="0" smtClean="0">
                <a:solidFill>
                  <a:srgbClr val="FF0000"/>
                </a:solidFill>
              </a:rPr>
              <a:t>в </a:t>
            </a:r>
            <a:r>
              <a:rPr lang="ru-RU" altLang="ru-RU" sz="2492" dirty="0" smtClean="0">
                <a:solidFill>
                  <a:srgbClr val="FF0000"/>
                </a:solidFill>
              </a:rPr>
              <a:t>юриспруденции</a:t>
            </a:r>
            <a:endParaRPr lang="ru-RU" sz="2492" dirty="0">
              <a:solidFill>
                <a:srgbClr val="FF0000"/>
              </a:solidFill>
            </a:endParaRPr>
          </a:p>
        </p:txBody>
      </p:sp>
      <p:sp>
        <p:nvSpPr>
          <p:cNvPr id="33799" name="Rectangle 10"/>
          <p:cNvSpPr>
            <a:spLocks noChangeArrowheads="1"/>
          </p:cNvSpPr>
          <p:nvPr/>
        </p:nvSpPr>
        <p:spPr bwMode="auto">
          <a:xfrm>
            <a:off x="4040066" y="2248545"/>
            <a:ext cx="48914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i="1"/>
              <a:t>…Я, например, на свете лучшей книгой считаю Кодекс Уголовный наш… </a:t>
            </a:r>
          </a:p>
          <a:p>
            <a:pPr eaLnBrk="1" hangingPunct="1"/>
            <a:r>
              <a:rPr lang="ru-RU" altLang="ru-RU" i="1"/>
              <a:t>           (Владимир Семёнович Высоцкий)</a:t>
            </a:r>
            <a:r>
              <a:rPr lang="ru-RU" altLang="ru-RU"/>
              <a:t/>
            </a:r>
            <a:br>
              <a:rPr lang="ru-RU" altLang="ru-RU"/>
            </a:br>
            <a:endParaRPr lang="ru-RU" altLang="ru-RU"/>
          </a:p>
        </p:txBody>
      </p:sp>
      <p:pic>
        <p:nvPicPr>
          <p:cNvPr id="33800" name="Picture 11" descr="25000021921"/>
          <p:cNvPicPr>
            <a:picLocks noChangeAspect="1" noChangeArrowheads="1"/>
          </p:cNvPicPr>
          <p:nvPr/>
        </p:nvPicPr>
        <p:blipFill>
          <a:blip r:embed="rId3">
            <a:extLst>
              <a:ext uri="{28A0092B-C50C-407E-A947-70E740481C1C}">
                <a14:useLocalDpi xmlns:a14="http://schemas.microsoft.com/office/drawing/2010/main" val="0"/>
              </a:ext>
            </a:extLst>
          </a:blip>
          <a:srcRect b="12671"/>
          <a:stretch>
            <a:fillRect/>
          </a:stretch>
        </p:blipFill>
        <p:spPr bwMode="auto">
          <a:xfrm>
            <a:off x="423497" y="1251216"/>
            <a:ext cx="2651816" cy="380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Прямоугольник 10"/>
          <p:cNvSpPr>
            <a:spLocks noChangeArrowheads="1"/>
          </p:cNvSpPr>
          <p:nvPr/>
        </p:nvSpPr>
        <p:spPr bwMode="auto">
          <a:xfrm>
            <a:off x="3442189" y="4425462"/>
            <a:ext cx="5449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a:t>Проверка «правильности» (хорошей организации) текста, взятого как единое целое.</a:t>
            </a:r>
          </a:p>
        </p:txBody>
      </p:sp>
    </p:spTree>
    <p:extLst>
      <p:ext uri="{BB962C8B-B14F-4D97-AF65-F5344CB8AC3E}">
        <p14:creationId xmlns:p14="http://schemas.microsoft.com/office/powerpoint/2010/main" val="275453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4</a:t>
            </a:fld>
            <a:endParaRPr lang="ru-RU" alt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34" y="2565142"/>
            <a:ext cx="2122016" cy="2819028"/>
          </a:xfrm>
          <a:prstGeom prst="rect">
            <a:avLst/>
          </a:prstGeom>
        </p:spPr>
      </p:pic>
      <p:sp>
        <p:nvSpPr>
          <p:cNvPr id="4" name="Прямоугольник 3"/>
          <p:cNvSpPr/>
          <p:nvPr/>
        </p:nvSpPr>
        <p:spPr>
          <a:xfrm>
            <a:off x="324634" y="5434240"/>
            <a:ext cx="3672408" cy="646331"/>
          </a:xfrm>
          <a:prstGeom prst="rect">
            <a:avLst/>
          </a:prstGeom>
        </p:spPr>
        <p:txBody>
          <a:bodyPr wrap="square">
            <a:spAutoFit/>
          </a:bodyPr>
          <a:lstStyle/>
          <a:p>
            <a:pPr marL="342900" indent="-342900">
              <a:buAutoNum type="alphaUcPeriod"/>
            </a:pPr>
            <a:r>
              <a:rPr lang="en-US" b="1" dirty="0" smtClean="0">
                <a:latin typeface="+mn-lt"/>
              </a:rPr>
              <a:t>J</a:t>
            </a:r>
            <a:r>
              <a:rPr lang="en-US" b="1" dirty="0">
                <a:latin typeface="+mn-lt"/>
              </a:rPr>
              <a:t>. </a:t>
            </a:r>
            <a:r>
              <a:rPr lang="en-US" b="1" dirty="0" err="1" smtClean="0">
                <a:latin typeface="+mn-lt"/>
              </a:rPr>
              <a:t>Lotka</a:t>
            </a:r>
            <a:r>
              <a:rPr lang="ru-RU" dirty="0" smtClean="0">
                <a:latin typeface="+mn-lt"/>
              </a:rPr>
              <a:t> </a:t>
            </a:r>
            <a:r>
              <a:rPr lang="ru-RU" dirty="0" smtClean="0"/>
              <a:t>(1880 </a:t>
            </a:r>
            <a:r>
              <a:rPr lang="ru-RU" dirty="0"/>
              <a:t> </a:t>
            </a:r>
            <a:r>
              <a:rPr lang="ru-RU" dirty="0" smtClean="0"/>
              <a:t>—1949</a:t>
            </a:r>
            <a:r>
              <a:rPr lang="en-US" dirty="0" smtClean="0"/>
              <a:t>)</a:t>
            </a:r>
            <a:r>
              <a:rPr lang="ru-RU" dirty="0" smtClean="0"/>
              <a:t> </a:t>
            </a:r>
            <a:endParaRPr lang="en-US" dirty="0" smtClean="0"/>
          </a:p>
          <a:p>
            <a:r>
              <a:rPr lang="ru-RU" dirty="0"/>
              <a:t> </a:t>
            </a:r>
            <a:r>
              <a:rPr lang="ru-RU" dirty="0" smtClean="0">
                <a:solidFill>
                  <a:srgbClr val="000099"/>
                </a:solidFill>
              </a:rPr>
              <a:t>американский статистик</a:t>
            </a:r>
            <a:endParaRPr lang="ru-RU" dirty="0">
              <a:solidFill>
                <a:srgbClr val="000099"/>
              </a:solidFill>
            </a:endParaRPr>
          </a:p>
        </p:txBody>
      </p:sp>
      <p:pic>
        <p:nvPicPr>
          <p:cNvPr id="7" name="Рисунок 6"/>
          <p:cNvPicPr>
            <a:picLocks noChangeAspect="1"/>
          </p:cNvPicPr>
          <p:nvPr/>
        </p:nvPicPr>
        <p:blipFill>
          <a:blip r:embed="rId3"/>
          <a:stretch>
            <a:fillRect/>
          </a:stretch>
        </p:blipFill>
        <p:spPr>
          <a:xfrm>
            <a:off x="122868" y="545410"/>
            <a:ext cx="4398796" cy="1937956"/>
          </a:xfrm>
          <a:prstGeom prst="rect">
            <a:avLst/>
          </a:prstGeom>
        </p:spPr>
      </p:pic>
      <p:pic>
        <p:nvPicPr>
          <p:cNvPr id="8" name="Рисунок 7"/>
          <p:cNvPicPr>
            <a:picLocks noChangeAspect="1"/>
          </p:cNvPicPr>
          <p:nvPr/>
        </p:nvPicPr>
        <p:blipFill>
          <a:blip r:embed="rId4"/>
          <a:stretch>
            <a:fillRect/>
          </a:stretch>
        </p:blipFill>
        <p:spPr>
          <a:xfrm>
            <a:off x="4788024" y="539025"/>
            <a:ext cx="3995936" cy="5145989"/>
          </a:xfrm>
          <a:prstGeom prst="rect">
            <a:avLst/>
          </a:prstGeom>
        </p:spPr>
      </p:pic>
      <p:pic>
        <p:nvPicPr>
          <p:cNvPr id="9" name="Рисунок 8"/>
          <p:cNvPicPr>
            <a:picLocks noChangeAspect="1"/>
          </p:cNvPicPr>
          <p:nvPr/>
        </p:nvPicPr>
        <p:blipFill>
          <a:blip r:embed="rId5"/>
          <a:stretch>
            <a:fillRect/>
          </a:stretch>
        </p:blipFill>
        <p:spPr>
          <a:xfrm>
            <a:off x="4294132" y="5685014"/>
            <a:ext cx="4748090" cy="885648"/>
          </a:xfrm>
          <a:prstGeom prst="rect">
            <a:avLst/>
          </a:prstGeom>
        </p:spPr>
      </p:pic>
      <p:sp>
        <p:nvSpPr>
          <p:cNvPr id="5" name="Прямоугольник 4"/>
          <p:cNvSpPr/>
          <p:nvPr/>
        </p:nvSpPr>
        <p:spPr>
          <a:xfrm>
            <a:off x="2915816" y="99431"/>
            <a:ext cx="1647439" cy="369332"/>
          </a:xfrm>
          <a:prstGeom prst="rect">
            <a:avLst/>
          </a:prstGeom>
        </p:spPr>
        <p:txBody>
          <a:bodyPr wrap="none">
            <a:spAutoFit/>
          </a:bodyPr>
          <a:lstStyle/>
          <a:p>
            <a:r>
              <a:rPr lang="ru-RU" b="1" dirty="0">
                <a:solidFill>
                  <a:srgbClr val="FF0000"/>
                </a:solidFill>
              </a:rPr>
              <a:t>Закон Лотки </a:t>
            </a:r>
          </a:p>
        </p:txBody>
      </p:sp>
    </p:spTree>
    <p:extLst>
      <p:ext uri="{BB962C8B-B14F-4D97-AF65-F5344CB8AC3E}">
        <p14:creationId xmlns:p14="http://schemas.microsoft.com/office/powerpoint/2010/main" val="4133410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395288" y="1196975"/>
            <a:ext cx="8445500" cy="2987675"/>
          </a:xfrm>
        </p:spPr>
        <p:txBody>
          <a:bodyPr/>
          <a:lstStyle/>
          <a:p>
            <a:r>
              <a:rPr lang="ru-RU" altLang="ru-RU" sz="2800" b="1" dirty="0" smtClean="0">
                <a:solidFill>
                  <a:srgbClr val="FF0000"/>
                </a:solidFill>
              </a:rPr>
              <a:t>Глава Особенной части Уголовного Кодекса Российской Федерации (далее УК РФ), касающаяся наказаний за экономические преступления.</a:t>
            </a:r>
          </a:p>
        </p:txBody>
      </p:sp>
      <p:sp>
        <p:nvSpPr>
          <p:cNvPr id="37891"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99DAB1-CCD2-4C32-845D-AE4C378D87D5}" type="slidenum">
              <a:rPr lang="ru-RU" altLang="ru-RU"/>
              <a:pPr eaLnBrk="1" hangingPunct="1"/>
              <a:t>40</a:t>
            </a:fld>
            <a:endParaRPr lang="ru-RU" altLang="ru-RU"/>
          </a:p>
        </p:txBody>
      </p:sp>
    </p:spTree>
    <p:extLst>
      <p:ext uri="{BB962C8B-B14F-4D97-AF65-F5344CB8AC3E}">
        <p14:creationId xmlns:p14="http://schemas.microsoft.com/office/powerpoint/2010/main" val="2911685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332C31-9AFC-4A79-A819-1A4E6344B55B}" type="slidenum">
              <a:rPr lang="ru-RU" altLang="ru-RU"/>
              <a:pPr eaLnBrk="1" hangingPunct="1"/>
              <a:t>41</a:t>
            </a:fld>
            <a:endParaRPr lang="ru-RU" altLang="ru-RU"/>
          </a:p>
        </p:txBody>
      </p:sp>
      <p:sp>
        <p:nvSpPr>
          <p:cNvPr id="25603" name="Rectangle 8"/>
          <p:cNvSpPr>
            <a:spLocks noChangeArrowheads="1"/>
          </p:cNvSpPr>
          <p:nvPr/>
        </p:nvSpPr>
        <p:spPr bwMode="auto">
          <a:xfrm>
            <a:off x="250825" y="303798"/>
            <a:ext cx="871378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solidFill>
                  <a:srgbClr val="FF0000"/>
                </a:solidFill>
              </a:rPr>
              <a:t>Содержимое словаря сформировано следующим образом.</a:t>
            </a:r>
          </a:p>
          <a:p>
            <a:pPr eaLnBrk="1" hangingPunct="1"/>
            <a:endParaRPr lang="ru-RU" altLang="ru-RU" sz="1000" dirty="0">
              <a:solidFill>
                <a:srgbClr val="FF0000"/>
              </a:solidFill>
            </a:endParaRPr>
          </a:p>
          <a:p>
            <a:pPr eaLnBrk="1" hangingPunct="1"/>
            <a:r>
              <a:rPr lang="ru-RU" altLang="ru-RU" dirty="0">
                <a:solidFill>
                  <a:srgbClr val="000099"/>
                </a:solidFill>
              </a:rPr>
              <a:t>Например, лишение свободы сроком на 7 лет встречается в качестве наказания в 7 статьях УК РФ, связанных с экономическими преступлениями </a:t>
            </a:r>
          </a:p>
          <a:p>
            <a:pPr eaLnBrk="1" hangingPunct="1"/>
            <a:endParaRPr lang="ru-RU" altLang="ru-RU" sz="1000" dirty="0">
              <a:solidFill>
                <a:srgbClr val="000099"/>
              </a:solidFill>
            </a:endParaRPr>
          </a:p>
          <a:p>
            <a:pPr eaLnBrk="1" hangingPunct="1"/>
            <a:r>
              <a:rPr lang="ru-RU" altLang="ru-RU" dirty="0">
                <a:solidFill>
                  <a:srgbClr val="000099"/>
                </a:solidFill>
              </a:rPr>
              <a:t>-172 Незаконная банковская деятельность, </a:t>
            </a:r>
          </a:p>
          <a:p>
            <a:pPr eaLnBrk="1" hangingPunct="1"/>
            <a:r>
              <a:rPr lang="ru-RU" altLang="ru-RU" dirty="0">
                <a:solidFill>
                  <a:srgbClr val="000099"/>
                </a:solidFill>
              </a:rPr>
              <a:t>-188 Контрабанда, </a:t>
            </a:r>
          </a:p>
          <a:p>
            <a:pPr eaLnBrk="1" hangingPunct="1"/>
            <a:r>
              <a:rPr lang="ru-RU" altLang="ru-RU" dirty="0">
                <a:solidFill>
                  <a:srgbClr val="000099"/>
                </a:solidFill>
              </a:rPr>
              <a:t>-187 Изготовление или сбыт поддельных кредитных либо расчётных карт или</a:t>
            </a:r>
          </a:p>
          <a:p>
            <a:pPr eaLnBrk="1" hangingPunct="1"/>
            <a:r>
              <a:rPr lang="ru-RU" altLang="ru-RU" dirty="0">
                <a:solidFill>
                  <a:srgbClr val="000099"/>
                </a:solidFill>
              </a:rPr>
              <a:t> иных платёжных документов, </a:t>
            </a:r>
          </a:p>
          <a:p>
            <a:pPr eaLnBrk="1" hangingPunct="1"/>
            <a:r>
              <a:rPr lang="ru-RU" altLang="ru-RU" dirty="0">
                <a:solidFill>
                  <a:srgbClr val="000099"/>
                </a:solidFill>
              </a:rPr>
              <a:t>-175 Приобретение или сбыт имущества, заведомо добытого преступным путём, </a:t>
            </a:r>
          </a:p>
          <a:p>
            <a:pPr eaLnBrk="1" hangingPunct="1"/>
            <a:r>
              <a:rPr lang="ru-RU" altLang="ru-RU" dirty="0">
                <a:solidFill>
                  <a:srgbClr val="000099"/>
                </a:solidFill>
              </a:rPr>
              <a:t>-178 Недопущение, ограничение или устранение конкуренции, </a:t>
            </a:r>
          </a:p>
          <a:p>
            <a:pPr eaLnBrk="1" hangingPunct="1"/>
            <a:r>
              <a:rPr lang="ru-RU" altLang="ru-RU" dirty="0">
                <a:solidFill>
                  <a:srgbClr val="000099"/>
                </a:solidFill>
              </a:rPr>
              <a:t>-189 Незаконные экспорт или передача сырья, материалов, оборудования, </a:t>
            </a:r>
          </a:p>
          <a:p>
            <a:pPr eaLnBrk="1" hangingPunct="1"/>
            <a:r>
              <a:rPr lang="ru-RU" altLang="ru-RU" dirty="0">
                <a:solidFill>
                  <a:srgbClr val="000099"/>
                </a:solidFill>
              </a:rPr>
              <a:t>технологий, НТИ, незаконное выполнение работ (оказание услуг), которые </a:t>
            </a:r>
          </a:p>
          <a:p>
            <a:pPr eaLnBrk="1" hangingPunct="1"/>
            <a:r>
              <a:rPr lang="ru-RU" altLang="ru-RU" dirty="0">
                <a:solidFill>
                  <a:srgbClr val="000099"/>
                </a:solidFill>
              </a:rPr>
              <a:t>могут быть использованы при создании оружия массового поражения, </a:t>
            </a:r>
          </a:p>
          <a:p>
            <a:pPr eaLnBrk="1" hangingPunct="1"/>
            <a:r>
              <a:rPr lang="ru-RU" altLang="ru-RU" dirty="0">
                <a:solidFill>
                  <a:srgbClr val="000099"/>
                </a:solidFill>
              </a:rPr>
              <a:t>вооружения и военной техники, </a:t>
            </a:r>
          </a:p>
          <a:p>
            <a:pPr eaLnBrk="1" hangingPunct="1"/>
            <a:r>
              <a:rPr lang="ru-RU" altLang="ru-RU" dirty="0">
                <a:solidFill>
                  <a:srgbClr val="000099"/>
                </a:solidFill>
              </a:rPr>
              <a:t>-191 Незаконный оборот драгоценных металлов, природных драгоценных камней </a:t>
            </a:r>
            <a:r>
              <a:rPr lang="ru-RU" altLang="ru-RU" dirty="0" smtClean="0">
                <a:solidFill>
                  <a:srgbClr val="000099"/>
                </a:solidFill>
              </a:rPr>
              <a:t>или жемчуга. </a:t>
            </a:r>
            <a:endParaRPr lang="ru-RU" altLang="ru-RU" dirty="0">
              <a:solidFill>
                <a:srgbClr val="000099"/>
              </a:solidFill>
            </a:endParaRPr>
          </a:p>
          <a:p>
            <a:pPr eaLnBrk="1" hangingPunct="1"/>
            <a:endParaRPr lang="ru-RU" altLang="ru-RU" sz="1000" dirty="0">
              <a:solidFill>
                <a:srgbClr val="000099"/>
              </a:solidFill>
            </a:endParaRPr>
          </a:p>
          <a:p>
            <a:pPr eaLnBrk="1" hangingPunct="1"/>
            <a:r>
              <a:rPr lang="ru-RU" altLang="ru-RU" dirty="0" smtClean="0">
                <a:solidFill>
                  <a:srgbClr val="FF0000"/>
                </a:solidFill>
              </a:rPr>
              <a:t>Значит, </a:t>
            </a:r>
            <a:r>
              <a:rPr lang="ru-RU" altLang="ru-RU" dirty="0">
                <a:solidFill>
                  <a:srgbClr val="FF0000"/>
                </a:solidFill>
              </a:rPr>
              <a:t>категории «наказание 7 лет» присвоена частота 7.</a:t>
            </a:r>
          </a:p>
        </p:txBody>
      </p:sp>
      <p:sp>
        <p:nvSpPr>
          <p:cNvPr id="25604" name="Text Box 11"/>
          <p:cNvSpPr txBox="1">
            <a:spLocks noChangeArrowheads="1"/>
          </p:cNvSpPr>
          <p:nvPr/>
        </p:nvSpPr>
        <p:spPr bwMode="auto">
          <a:xfrm>
            <a:off x="179388" y="5876925"/>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a:t>3. Источник информации: </a:t>
            </a:r>
          </a:p>
          <a:p>
            <a:pPr eaLnBrk="1" hangingPunct="1"/>
            <a:r>
              <a:rPr lang="ru-RU" altLang="ru-RU"/>
              <a:t>     Уголовный Кодекс РФ (УК РФ) от 13.06.1996 Федеральный закон № 64-ФЗ. </a:t>
            </a:r>
          </a:p>
        </p:txBody>
      </p:sp>
      <p:sp>
        <p:nvSpPr>
          <p:cNvPr id="25605" name="Line 12"/>
          <p:cNvSpPr>
            <a:spLocks noChangeShapeType="1"/>
          </p:cNvSpPr>
          <p:nvPr/>
        </p:nvSpPr>
        <p:spPr bwMode="auto">
          <a:xfrm>
            <a:off x="250825" y="5805488"/>
            <a:ext cx="871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1255730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ED51BC-F9FA-4693-8255-05F87EEB7AED}" type="slidenum">
              <a:rPr lang="ru-RU" altLang="ru-RU"/>
              <a:pPr eaLnBrk="1" hangingPunct="1"/>
              <a:t>42</a:t>
            </a:fld>
            <a:endParaRPr lang="ru-RU" altLang="ru-RU"/>
          </a:p>
        </p:txBody>
      </p:sp>
      <p:sp>
        <p:nvSpPr>
          <p:cNvPr id="39939" name="Text Box 2"/>
          <p:cNvSpPr txBox="1">
            <a:spLocks noChangeArrowheads="1"/>
          </p:cNvSpPr>
          <p:nvPr/>
        </p:nvSpPr>
        <p:spPr bwMode="auto">
          <a:xfrm>
            <a:off x="827088" y="4762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9940" name="Text Box 3"/>
          <p:cNvSpPr txBox="1">
            <a:spLocks noChangeArrowheads="1"/>
          </p:cNvSpPr>
          <p:nvPr/>
        </p:nvSpPr>
        <p:spPr bwMode="auto">
          <a:xfrm>
            <a:off x="468313" y="981075"/>
            <a:ext cx="86756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sz="2000" dirty="0">
              <a:solidFill>
                <a:srgbClr val="000099"/>
              </a:solidFill>
            </a:endParaRPr>
          </a:p>
          <a:p>
            <a:pPr eaLnBrk="1" hangingPunct="1"/>
            <a:endParaRPr lang="ru-RU" altLang="ru-RU" sz="2000" dirty="0">
              <a:solidFill>
                <a:srgbClr val="000099"/>
              </a:solidFill>
            </a:endParaRPr>
          </a:p>
          <a:p>
            <a:pPr eaLnBrk="1" hangingPunct="1">
              <a:buFontTx/>
              <a:buChar char="-"/>
            </a:pPr>
            <a:r>
              <a:rPr lang="ru-RU" altLang="ru-RU" dirty="0">
                <a:solidFill>
                  <a:srgbClr val="000099"/>
                </a:solidFill>
              </a:rPr>
              <a:t> </a:t>
            </a:r>
            <a:r>
              <a:rPr lang="ru-RU" altLang="ru-RU" sz="2000" dirty="0">
                <a:solidFill>
                  <a:srgbClr val="000099"/>
                </a:solidFill>
              </a:rPr>
              <a:t>малое разнообразие словоформ</a:t>
            </a:r>
            <a:r>
              <a:rPr lang="ru-RU" altLang="ru-RU" dirty="0">
                <a:solidFill>
                  <a:srgbClr val="000099"/>
                </a:solidFill>
              </a:rPr>
              <a:t> </a:t>
            </a:r>
            <a:endParaRPr lang="ru-RU" altLang="ru-RU" sz="2000" dirty="0">
              <a:solidFill>
                <a:srgbClr val="000099"/>
              </a:solidFill>
            </a:endParaRPr>
          </a:p>
          <a:p>
            <a:pPr eaLnBrk="1" hangingPunct="1">
              <a:buFontTx/>
              <a:buChar char="-"/>
            </a:pPr>
            <a:endParaRPr lang="ru-RU" altLang="ru-RU" sz="2000" dirty="0">
              <a:solidFill>
                <a:srgbClr val="000099"/>
              </a:solidFill>
            </a:endParaRPr>
          </a:p>
          <a:p>
            <a:pPr eaLnBrk="1" hangingPunct="1">
              <a:buFontTx/>
              <a:buChar char="-"/>
            </a:pPr>
            <a:r>
              <a:rPr lang="ru-RU" altLang="ru-RU" dirty="0">
                <a:solidFill>
                  <a:srgbClr val="000099"/>
                </a:solidFill>
              </a:rPr>
              <a:t> </a:t>
            </a:r>
            <a:r>
              <a:rPr lang="ru-RU" altLang="ru-RU" sz="2000" dirty="0">
                <a:solidFill>
                  <a:srgbClr val="000099"/>
                </a:solidFill>
              </a:rPr>
              <a:t>специфическая </a:t>
            </a:r>
            <a:r>
              <a:rPr lang="ru-RU" altLang="ru-RU" sz="2000" dirty="0" err="1">
                <a:solidFill>
                  <a:srgbClr val="000099"/>
                </a:solidFill>
              </a:rPr>
              <a:t>анафорика</a:t>
            </a:r>
            <a:r>
              <a:rPr lang="ru-RU" altLang="ru-RU" sz="2000" dirty="0">
                <a:solidFill>
                  <a:srgbClr val="000099"/>
                </a:solidFill>
              </a:rPr>
              <a:t> </a:t>
            </a:r>
          </a:p>
          <a:p>
            <a:pPr eaLnBrk="1" hangingPunct="1">
              <a:buFontTx/>
              <a:buChar char="-"/>
            </a:pPr>
            <a:endParaRPr lang="ru-RU" altLang="ru-RU" sz="2000" dirty="0">
              <a:solidFill>
                <a:srgbClr val="000099"/>
              </a:solidFill>
            </a:endParaRPr>
          </a:p>
          <a:p>
            <a:pPr eaLnBrk="1" hangingPunct="1"/>
            <a:r>
              <a:rPr lang="ru-RU" altLang="ru-RU" sz="2000" dirty="0">
                <a:solidFill>
                  <a:srgbClr val="000099"/>
                </a:solidFill>
              </a:rPr>
              <a:t>- «динамическая» частота встречаемости</a:t>
            </a:r>
            <a:r>
              <a:rPr lang="ru-RU" altLang="ru-RU" dirty="0">
                <a:solidFill>
                  <a:srgbClr val="000099"/>
                </a:solidFill>
              </a:rPr>
              <a:t>  </a:t>
            </a:r>
          </a:p>
        </p:txBody>
      </p:sp>
      <p:sp>
        <p:nvSpPr>
          <p:cNvPr id="39941" name="Text Box 4"/>
          <p:cNvSpPr txBox="1">
            <a:spLocks noChangeArrowheads="1"/>
          </p:cNvSpPr>
          <p:nvPr/>
        </p:nvSpPr>
        <p:spPr bwMode="auto">
          <a:xfrm>
            <a:off x="468313" y="404813"/>
            <a:ext cx="8156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dirty="0">
                <a:solidFill>
                  <a:srgbClr val="FF0000"/>
                </a:solidFill>
              </a:rPr>
              <a:t>Особенности частотного словаря</a:t>
            </a:r>
          </a:p>
        </p:txBody>
      </p:sp>
      <p:sp>
        <p:nvSpPr>
          <p:cNvPr id="39942" name="Rectangle 5"/>
          <p:cNvSpPr>
            <a:spLocks noChangeArrowheads="1"/>
          </p:cNvSpPr>
          <p:nvPr/>
        </p:nvSpPr>
        <p:spPr bwMode="auto">
          <a:xfrm>
            <a:off x="684213" y="4732338"/>
            <a:ext cx="7324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571500" algn="l"/>
              </a:tabLst>
              <a:defRPr>
                <a:solidFill>
                  <a:schemeClr val="tx1"/>
                </a:solidFill>
                <a:latin typeface="Arial" panose="020B0604020202020204" pitchFamily="34" charset="0"/>
              </a:defRPr>
            </a:lvl1pPr>
            <a:lvl2pPr marL="742950" indent="-285750" eaLnBrk="0" hangingPunct="0">
              <a:tabLst>
                <a:tab pos="571500" algn="l"/>
              </a:tabLst>
              <a:defRPr>
                <a:solidFill>
                  <a:schemeClr val="tx1"/>
                </a:solidFill>
                <a:latin typeface="Arial" panose="020B0604020202020204" pitchFamily="34" charset="0"/>
              </a:defRPr>
            </a:lvl2pPr>
            <a:lvl3pPr marL="1143000" indent="-228600" eaLnBrk="0" hangingPunct="0">
              <a:tabLst>
                <a:tab pos="571500" algn="l"/>
              </a:tabLst>
              <a:defRPr>
                <a:solidFill>
                  <a:schemeClr val="tx1"/>
                </a:solidFill>
                <a:latin typeface="Arial" panose="020B0604020202020204" pitchFamily="34" charset="0"/>
              </a:defRPr>
            </a:lvl3pPr>
            <a:lvl4pPr marL="1600200" indent="-228600" eaLnBrk="0" hangingPunct="0">
              <a:tabLst>
                <a:tab pos="571500" algn="l"/>
              </a:tabLst>
              <a:defRPr>
                <a:solidFill>
                  <a:schemeClr val="tx1"/>
                </a:solidFill>
                <a:latin typeface="Arial" panose="020B0604020202020204" pitchFamily="34" charset="0"/>
              </a:defRPr>
            </a:lvl4pPr>
            <a:lvl5pPr marL="2057400" indent="-228600" eaLnBrk="0" hangingPunct="0">
              <a:tabLst>
                <a:tab pos="571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71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71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71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algn="ctr" eaLnBrk="1" hangingPunct="1"/>
            <a:r>
              <a:rPr lang="ru-RU" altLang="ru-RU" dirty="0">
                <a:solidFill>
                  <a:srgbClr val="000099"/>
                </a:solidFill>
              </a:rPr>
              <a:t>количество рангов — </a:t>
            </a:r>
            <a:r>
              <a:rPr lang="ru-RU" altLang="ru-RU" dirty="0" smtClean="0">
                <a:solidFill>
                  <a:srgbClr val="000099"/>
                </a:solidFill>
              </a:rPr>
              <a:t>21 </a:t>
            </a:r>
            <a:r>
              <a:rPr lang="ru-RU" altLang="ru-RU" dirty="0">
                <a:solidFill>
                  <a:srgbClr val="000099"/>
                </a:solidFill>
              </a:rPr>
              <a:t>(1996 г.) и </a:t>
            </a:r>
            <a:r>
              <a:rPr lang="ru-RU" altLang="ru-RU" dirty="0" smtClean="0">
                <a:solidFill>
                  <a:srgbClr val="000099"/>
                </a:solidFill>
              </a:rPr>
              <a:t>36 </a:t>
            </a:r>
            <a:r>
              <a:rPr lang="ru-RU" altLang="ru-RU" dirty="0">
                <a:solidFill>
                  <a:srgbClr val="000099"/>
                </a:solidFill>
              </a:rPr>
              <a:t>(2009 г.);</a:t>
            </a:r>
          </a:p>
          <a:p>
            <a:pPr algn="ctr" eaLnBrk="1" hangingPunct="1"/>
            <a:endParaRPr lang="ru-RU" altLang="ru-RU" dirty="0">
              <a:solidFill>
                <a:srgbClr val="000099"/>
              </a:solidFill>
            </a:endParaRPr>
          </a:p>
          <a:p>
            <a:pPr algn="ctr" eaLnBrk="1" hangingPunct="1"/>
            <a:r>
              <a:rPr lang="ru-RU" altLang="ru-RU" dirty="0">
                <a:solidFill>
                  <a:srgbClr val="000099"/>
                </a:solidFill>
              </a:rPr>
              <a:t>максимальная частота встречаемости — 19 (1996 г.) и 15 (2009 г.) </a:t>
            </a:r>
          </a:p>
        </p:txBody>
      </p:sp>
      <p:sp>
        <p:nvSpPr>
          <p:cNvPr id="39943" name="Text Box 6"/>
          <p:cNvSpPr txBox="1">
            <a:spLocks noChangeArrowheads="1"/>
          </p:cNvSpPr>
          <p:nvPr/>
        </p:nvSpPr>
        <p:spPr bwMode="auto">
          <a:xfrm>
            <a:off x="539750" y="3789363"/>
            <a:ext cx="8156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dirty="0">
                <a:solidFill>
                  <a:srgbClr val="FF0000"/>
                </a:solidFill>
              </a:rPr>
              <a:t>Эмпирические характеристики</a:t>
            </a:r>
          </a:p>
        </p:txBody>
      </p:sp>
    </p:spTree>
    <p:extLst>
      <p:ext uri="{BB962C8B-B14F-4D97-AF65-F5344CB8AC3E}">
        <p14:creationId xmlns:p14="http://schemas.microsoft.com/office/powerpoint/2010/main" val="1593730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156A00-BB6A-457A-96B5-FFBCEF383CD2}" type="slidenum">
              <a:rPr lang="ru-RU" altLang="ru-RU"/>
              <a:pPr eaLnBrk="1" hangingPunct="1"/>
              <a:t>43</a:t>
            </a:fld>
            <a:endParaRPr lang="ru-RU" altLang="ru-RU"/>
          </a:p>
        </p:txBody>
      </p:sp>
      <p:sp>
        <p:nvSpPr>
          <p:cNvPr id="26627" name="Rectangle 4"/>
          <p:cNvSpPr>
            <a:spLocks noChangeArrowheads="1"/>
          </p:cNvSpPr>
          <p:nvPr/>
        </p:nvSpPr>
        <p:spPr bwMode="auto">
          <a:xfrm>
            <a:off x="395288" y="0"/>
            <a:ext cx="8748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dirty="0">
                <a:solidFill>
                  <a:srgbClr val="FF0000"/>
                </a:solidFill>
              </a:rPr>
              <a:t>Ч</a:t>
            </a:r>
            <a:r>
              <a:rPr lang="ru-RU" altLang="ru-RU" dirty="0" smtClean="0">
                <a:solidFill>
                  <a:srgbClr val="FF0000"/>
                </a:solidFill>
              </a:rPr>
              <a:t>астотный </a:t>
            </a:r>
            <a:r>
              <a:rPr lang="ru-RU" altLang="ru-RU" dirty="0">
                <a:solidFill>
                  <a:srgbClr val="FF0000"/>
                </a:solidFill>
              </a:rPr>
              <a:t>словарь наказаний, предусмотренных УК РФ</a:t>
            </a:r>
          </a:p>
          <a:p>
            <a:pPr algn="ctr" eaLnBrk="1" hangingPunct="1"/>
            <a:r>
              <a:rPr lang="ru-RU" altLang="ru-RU" dirty="0">
                <a:solidFill>
                  <a:srgbClr val="FF0000"/>
                </a:solidFill>
              </a:rPr>
              <a:t> за экономические </a:t>
            </a:r>
            <a:r>
              <a:rPr lang="ru-RU" altLang="ru-RU" dirty="0" smtClean="0">
                <a:solidFill>
                  <a:srgbClr val="FF0000"/>
                </a:solidFill>
              </a:rPr>
              <a:t>преступления 1996 г.</a:t>
            </a:r>
            <a:endParaRPr lang="ru-RU" altLang="ru-RU" dirty="0">
              <a:solidFill>
                <a:srgbClr val="FF0000"/>
              </a:solidFill>
            </a:endParaRPr>
          </a:p>
        </p:txBody>
      </p:sp>
      <p:graphicFrame>
        <p:nvGraphicFramePr>
          <p:cNvPr id="52730" name="Group 506"/>
          <p:cNvGraphicFramePr>
            <a:graphicFrameLocks noGrp="1"/>
          </p:cNvGraphicFramePr>
          <p:nvPr>
            <p:ph type="tbl" idx="1"/>
            <p:extLst>
              <p:ext uri="{D42A27DB-BD31-4B8C-83A1-F6EECF244321}">
                <p14:modId xmlns:p14="http://schemas.microsoft.com/office/powerpoint/2010/main" val="1495490209"/>
              </p:ext>
            </p:extLst>
          </p:nvPr>
        </p:nvGraphicFramePr>
        <p:xfrm>
          <a:off x="1577975" y="765175"/>
          <a:ext cx="5946775" cy="5740452"/>
        </p:xfrm>
        <a:graphic>
          <a:graphicData uri="http://schemas.openxmlformats.org/drawingml/2006/table">
            <a:tbl>
              <a:tblPr/>
              <a:tblGrid>
                <a:gridCol w="2863850"/>
                <a:gridCol w="1241425"/>
                <a:gridCol w="1841500"/>
              </a:tblGrid>
              <a:tr h="229888">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Наказание</a:t>
                      </a:r>
                      <a:endParaRPr kumimoji="0" lang="ru-RU" sz="1600" b="0" i="0" u="none" strike="noStrike" cap="none" normalizeH="0" baseline="0" dirty="0" smtClean="0">
                        <a:ln>
                          <a:noFill/>
                        </a:ln>
                        <a:solidFill>
                          <a:schemeClr val="tx1"/>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Частота</a:t>
                      </a:r>
                      <a:endParaRPr kumimoji="0" lang="ru-RU" sz="1600" b="0" i="0" u="none" strike="noStrike" cap="none" normalizeH="0" baseline="0" smtClean="0">
                        <a:ln>
                          <a:noFill/>
                        </a:ln>
                        <a:solidFill>
                          <a:schemeClr val="tx1"/>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Ранг</a:t>
                      </a:r>
                      <a:endParaRPr kumimoji="0" lang="ru-RU" sz="1600" b="0" i="0" u="none" strike="noStrike" cap="none" normalizeH="0" baseline="0" smtClean="0">
                        <a:ln>
                          <a:noFill/>
                        </a:ln>
                        <a:solidFill>
                          <a:schemeClr val="tx1"/>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888">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latin typeface="Times New Roman" pitchFamily="18" charset="0"/>
                          <a:cs typeface="Times New Roman" pitchFamily="18" charset="0"/>
                        </a:rPr>
                        <a:t>6 </a:t>
                      </a:r>
                      <a:r>
                        <a:rPr kumimoji="0" lang="en-US" sz="1600" b="0" i="0" u="none" strike="noStrike" cap="none" normalizeH="0" baseline="0" dirty="0" err="1" smtClean="0">
                          <a:ln>
                            <a:noFill/>
                          </a:ln>
                          <a:solidFill>
                            <a:srgbClr val="002060"/>
                          </a:solidFill>
                          <a:effectLst/>
                          <a:latin typeface="Times New Roman" pitchFamily="18" charset="0"/>
                          <a:cs typeface="Times New Roman" pitchFamily="18" charset="0"/>
                        </a:rPr>
                        <a:t>месяцев</a:t>
                      </a:r>
                      <a:endParaRPr kumimoji="0" lang="en-US"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888">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 год</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15 суток</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3</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8 лет</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4</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12 лет</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5</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Штраф 40000</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2</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6</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120000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2</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7</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 месяца</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3</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8</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54">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6 лет</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3</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9</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4 года</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4</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10</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10 лет</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4</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11</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15 лет</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4</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12</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1000000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4</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13</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7 лет</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7</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14</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80000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8</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15</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54">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200000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8</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16</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5 лет</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9</a:t>
                      </a:r>
                      <a:endParaRPr kumimoji="0" lang="ru-RU" sz="1600" b="0" i="0" u="none" strike="noStrike" cap="none" normalizeH="0" baseline="0" dirty="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17</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 года</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18</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300000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11</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19</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4 месяца</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12</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20</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3 года</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12</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21</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267">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500000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17</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22</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680">
                <a:tc>
                  <a:txBody>
                    <a:bodyPr/>
                    <a:lstStyle/>
                    <a:p>
                      <a:pPr marL="342900" marR="0" lvl="0" indent="-342900" algn="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Штраф 100000</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smtClean="0">
                          <a:ln>
                            <a:noFill/>
                          </a:ln>
                          <a:solidFill>
                            <a:srgbClr val="002060"/>
                          </a:solidFill>
                          <a:effectLst/>
                          <a:latin typeface="Times New Roman" pitchFamily="18" charset="0"/>
                          <a:cs typeface="Times New Roman" pitchFamily="18" charset="0"/>
                        </a:rPr>
                        <a:t>21</a:t>
                      </a:r>
                      <a:endParaRPr kumimoji="0" lang="ru-RU" sz="1600" b="0" i="0" u="none" strike="noStrike" cap="none" normalizeH="0" baseline="0" smtClean="0">
                        <a:ln>
                          <a:noFill/>
                        </a:ln>
                        <a:solidFill>
                          <a:srgbClr val="002060"/>
                        </a:solidFill>
                        <a:effectLst/>
                        <a:latin typeface="Arial" pitchFamily="34" charset="0"/>
                      </a:endParaRP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5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cs typeface="Times New Roman" pitchFamily="18" charset="0"/>
                        </a:rPr>
                        <a:t>23</a:t>
                      </a:r>
                    </a:p>
                  </a:txBody>
                  <a:tcPr marL="54000" marR="54000" marT="71990" marB="359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15692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D1ED35-FA62-4FBE-8256-EE5F2B489AC3}" type="slidenum">
              <a:rPr lang="ru-RU" altLang="ru-RU"/>
              <a:pPr eaLnBrk="1" hangingPunct="1"/>
              <a:t>44</a:t>
            </a:fld>
            <a:endParaRPr lang="ru-RU" altLang="ru-RU"/>
          </a:p>
        </p:txBody>
      </p:sp>
      <p:sp>
        <p:nvSpPr>
          <p:cNvPr id="38915" name="Rectangle 4"/>
          <p:cNvSpPr>
            <a:spLocks noChangeArrowheads="1"/>
          </p:cNvSpPr>
          <p:nvPr/>
        </p:nvSpPr>
        <p:spPr bwMode="auto">
          <a:xfrm>
            <a:off x="395288" y="0"/>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b="1" dirty="0">
                <a:solidFill>
                  <a:srgbClr val="FF0000"/>
                </a:solidFill>
              </a:rPr>
              <a:t>Построен частотный словарь наказаний, предусмотренных УК РФ</a:t>
            </a:r>
          </a:p>
          <a:p>
            <a:pPr algn="ctr" eaLnBrk="1" hangingPunct="1"/>
            <a:r>
              <a:rPr lang="ru-RU" altLang="ru-RU" b="1" dirty="0">
                <a:solidFill>
                  <a:srgbClr val="FF0000"/>
                </a:solidFill>
              </a:rPr>
              <a:t> за экономические </a:t>
            </a:r>
            <a:r>
              <a:rPr lang="ru-RU" altLang="ru-RU" b="1" dirty="0" smtClean="0">
                <a:solidFill>
                  <a:srgbClr val="FF0000"/>
                </a:solidFill>
              </a:rPr>
              <a:t>преступления 2009г.. </a:t>
            </a:r>
            <a:endParaRPr lang="ru-RU" altLang="ru-RU" b="1" dirty="0">
              <a:solidFill>
                <a:srgbClr val="FF0000"/>
              </a:solidFill>
            </a:endParaRPr>
          </a:p>
        </p:txBody>
      </p:sp>
      <p:graphicFrame>
        <p:nvGraphicFramePr>
          <p:cNvPr id="100543" name="Group 1215"/>
          <p:cNvGraphicFramePr>
            <a:graphicFrameLocks noGrp="1"/>
          </p:cNvGraphicFramePr>
          <p:nvPr>
            <p:ph sz="half" idx="2"/>
          </p:nvPr>
        </p:nvGraphicFramePr>
        <p:xfrm>
          <a:off x="468313" y="692150"/>
          <a:ext cx="8496300" cy="5761040"/>
        </p:xfrm>
        <a:graphic>
          <a:graphicData uri="http://schemas.openxmlformats.org/drawingml/2006/table">
            <a:tbl>
              <a:tblPr/>
              <a:tblGrid>
                <a:gridCol w="6451600"/>
                <a:gridCol w="1022350"/>
                <a:gridCol w="1022350"/>
              </a:tblGrid>
              <a:tr h="3810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a:rPr>
                        <a:t>Категория</a:t>
                      </a:r>
                      <a:endParaRPr kumimoji="0" lang="ru-RU" sz="14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a:rPr>
                        <a:t>Частота</a:t>
                      </a:r>
                      <a:endParaRPr kumimoji="0" lang="ru-RU" sz="14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a:rPr>
                        <a:t>Ранг</a:t>
                      </a:r>
                      <a:endParaRPr kumimoji="0" lang="ru-RU" sz="14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обяз.работы до 120 часов</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испр.работы до 6 мес</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2</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лиш.своб.от 6 до 12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2</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a:rPr>
                        <a:t>до 40 </a:t>
                      </a:r>
                      <a:r>
                        <a:rPr kumimoji="0" lang="ru-RU" sz="1200" b="1" i="0" u="none" strike="noStrike" cap="none" normalizeH="0" baseline="0" dirty="0" err="1" smtClean="0">
                          <a:ln>
                            <a:noFill/>
                          </a:ln>
                          <a:solidFill>
                            <a:schemeClr val="tx1"/>
                          </a:solidFill>
                          <a:effectLst/>
                          <a:latin typeface="Arial CYR"/>
                        </a:rPr>
                        <a:t>тыс</a:t>
                      </a:r>
                      <a:endParaRPr kumimoji="0" lang="ru-RU" sz="12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2</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4</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огр.своб. до 3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8</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27</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лиш.своб. до 2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10</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28</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err="1" smtClean="0">
                          <a:ln>
                            <a:noFill/>
                          </a:ln>
                          <a:solidFill>
                            <a:schemeClr val="tx1"/>
                          </a:solidFill>
                          <a:effectLst/>
                          <a:latin typeface="Arial CYR"/>
                        </a:rPr>
                        <a:t>обяз.работы</a:t>
                      </a:r>
                      <a:r>
                        <a:rPr kumimoji="0" lang="ru-RU" sz="1200" b="1" i="0" u="none" strike="noStrike" cap="none" normalizeH="0" baseline="0" dirty="0" smtClean="0">
                          <a:ln>
                            <a:noFill/>
                          </a:ln>
                          <a:solidFill>
                            <a:schemeClr val="tx1"/>
                          </a:solidFill>
                          <a:effectLst/>
                          <a:latin typeface="Arial CYR"/>
                        </a:rPr>
                        <a:t> от180 до 240 часов</a:t>
                      </a:r>
                      <a:endParaRPr kumimoji="0" lang="ru-RU" sz="1200" b="1"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10</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29</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испр.работы от 1 года до 2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10</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30</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от 100 до 500 тыс</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10</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31</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доход от 1 года до 3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11</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32</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лиш.своб. до 3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12</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33</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лишение права заним. должн. или заним.деятельн. до 5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14</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34</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до 200 тыс.</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15</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35</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лиш.своб. до 5 лет</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15</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YR"/>
                        </a:rPr>
                        <a:t>36</a:t>
                      </a:r>
                      <a:endParaRPr kumimoji="0" lang="ru-RU" sz="12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85813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45</a:t>
            </a:fld>
            <a:endParaRPr lang="ru-RU" altLang="ru-RU"/>
          </a:p>
        </p:txBody>
      </p:sp>
      <p:pic>
        <p:nvPicPr>
          <p:cNvPr id="4" name="Рисунок 3"/>
          <p:cNvPicPr>
            <a:picLocks noChangeAspect="1"/>
          </p:cNvPicPr>
          <p:nvPr/>
        </p:nvPicPr>
        <p:blipFill>
          <a:blip r:embed="rId2"/>
          <a:stretch>
            <a:fillRect/>
          </a:stretch>
        </p:blipFill>
        <p:spPr>
          <a:xfrm>
            <a:off x="1601706" y="261342"/>
            <a:ext cx="6185775" cy="5831954"/>
          </a:xfrm>
          <a:prstGeom prst="rect">
            <a:avLst/>
          </a:prstGeom>
        </p:spPr>
      </p:pic>
    </p:spTree>
    <p:extLst>
      <p:ext uri="{BB962C8B-B14F-4D97-AF65-F5344CB8AC3E}">
        <p14:creationId xmlns:p14="http://schemas.microsoft.com/office/powerpoint/2010/main" val="749709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2"/>
          <p:cNvGrpSpPr>
            <a:grpSpLocks/>
          </p:cNvGrpSpPr>
          <p:nvPr/>
        </p:nvGrpSpPr>
        <p:grpSpPr bwMode="auto">
          <a:xfrm>
            <a:off x="1079500" y="476250"/>
            <a:ext cx="7524750" cy="5386388"/>
            <a:chOff x="1881" y="2214"/>
            <a:chExt cx="7815" cy="4530"/>
          </a:xfrm>
        </p:grpSpPr>
        <p:grpSp>
          <p:nvGrpSpPr>
            <p:cNvPr id="10245" name="Group 3"/>
            <p:cNvGrpSpPr>
              <a:grpSpLocks/>
            </p:cNvGrpSpPr>
            <p:nvPr/>
          </p:nvGrpSpPr>
          <p:grpSpPr bwMode="auto">
            <a:xfrm>
              <a:off x="1881" y="2214"/>
              <a:ext cx="7815" cy="4530"/>
              <a:chOff x="525" y="106"/>
              <a:chExt cx="653" cy="397"/>
            </a:xfrm>
          </p:grpSpPr>
          <p:graphicFrame>
            <p:nvGraphicFramePr>
              <p:cNvPr id="10243" name="Chart 1"/>
              <p:cNvGraphicFramePr>
                <a:graphicFrameLocks/>
              </p:cNvGraphicFramePr>
              <p:nvPr/>
            </p:nvGraphicFramePr>
            <p:xfrm>
              <a:off x="525" y="106"/>
              <a:ext cx="653" cy="397"/>
            </p:xfrm>
            <a:graphic>
              <a:graphicData uri="http://schemas.openxmlformats.org/presentationml/2006/ole">
                <mc:AlternateContent xmlns:mc="http://schemas.openxmlformats.org/markup-compatibility/2006">
                  <mc:Choice xmlns:v="urn:schemas-microsoft-com:vml" Requires="v">
                    <p:oleObj spid="_x0000_s99432" name="Диаграмма" r:id="rId3" imgW="6219825" imgH="3638550" progId="Excel.Chart.8">
                      <p:embed/>
                    </p:oleObj>
                  </mc:Choice>
                  <mc:Fallback>
                    <p:oleObj name="Диаграмма" r:id="rId3" imgW="6219825" imgH="3638550" progId="Excel.Chart.8">
                      <p:embed/>
                      <p:pic>
                        <p:nvPicPr>
                          <p:cNvPr id="0" name=""/>
                          <p:cNvPicPr>
                            <a:picLocks noRo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 y="106"/>
                            <a:ext cx="653" cy="39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0242" name="Object 5"/>
            <p:cNvGraphicFramePr>
              <a:graphicFrameLocks noChangeAspect="1"/>
            </p:cNvGraphicFramePr>
            <p:nvPr/>
          </p:nvGraphicFramePr>
          <p:xfrm>
            <a:off x="8181" y="2754"/>
            <a:ext cx="620" cy="620"/>
          </p:xfrm>
          <a:graphic>
            <a:graphicData uri="http://schemas.openxmlformats.org/presentationml/2006/ole">
              <mc:AlternateContent xmlns:mc="http://schemas.openxmlformats.org/markup-compatibility/2006">
                <mc:Choice xmlns:v="urn:schemas-microsoft-com:vml" Requires="v">
                  <p:oleObj spid="_x0000_s99433" name="Формула" r:id="rId5" imgW="393480" imgH="393480" progId="Equation.3">
                    <p:embed/>
                  </p:oleObj>
                </mc:Choice>
                <mc:Fallback>
                  <p:oleObj name="Формула" r:id="rId5" imgW="3934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1" y="2754"/>
                          <a:ext cx="620" cy="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187929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2"/>
          <p:cNvGrpSpPr>
            <a:grpSpLocks/>
          </p:cNvGrpSpPr>
          <p:nvPr/>
        </p:nvGrpSpPr>
        <p:grpSpPr bwMode="auto">
          <a:xfrm>
            <a:off x="611188" y="692150"/>
            <a:ext cx="7921625" cy="5545138"/>
            <a:chOff x="217" y="228"/>
            <a:chExt cx="774" cy="465"/>
          </a:xfrm>
        </p:grpSpPr>
        <p:graphicFrame>
          <p:nvGraphicFramePr>
            <p:cNvPr id="11266" name="Диаграмма 2"/>
            <p:cNvGraphicFramePr>
              <a:graphicFrameLocks/>
            </p:cNvGraphicFramePr>
            <p:nvPr/>
          </p:nvGraphicFramePr>
          <p:xfrm>
            <a:off x="217" y="228"/>
            <a:ext cx="774" cy="465"/>
          </p:xfrm>
          <a:graphic>
            <a:graphicData uri="http://schemas.openxmlformats.org/presentationml/2006/ole">
              <mc:AlternateContent xmlns:mc="http://schemas.openxmlformats.org/markup-compatibility/2006">
                <mc:Choice xmlns:v="urn:schemas-microsoft-com:vml" Requires="v">
                  <p:oleObj spid="_x0000_s100456" name="Диаграмма" r:id="rId3" imgW="7372350" imgH="4276725" progId="Excel.Chart.8">
                    <p:embed/>
                  </p:oleObj>
                </mc:Choice>
                <mc:Fallback>
                  <p:oleObj name="Диаграмма" r:id="rId3" imgW="7372350" imgH="4276725" progId="Excel.Chart.8">
                    <p:embed/>
                    <p:pic>
                      <p:nvPicPr>
                        <p:cNvPr id="0" name=""/>
                        <p:cNvPicPr>
                          <a:picLocks noRo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 y="228"/>
                          <a:ext cx="774" cy="46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845" y="301"/>
            <a:ext cx="65" cy="65"/>
          </p:xfrm>
          <a:graphic>
            <a:graphicData uri="http://schemas.openxmlformats.org/presentationml/2006/ole">
              <mc:AlternateContent xmlns:mc="http://schemas.openxmlformats.org/markup-compatibility/2006">
                <mc:Choice xmlns:v="urn:schemas-microsoft-com:vml" Requires="v">
                  <p:oleObj spid="_x0000_s100457" name="Формула" r:id="rId5" imgW="660240" imgH="634680" progId="Equation.3">
                    <p:embed/>
                  </p:oleObj>
                </mc:Choice>
                <mc:Fallback>
                  <p:oleObj name="Формула" r:id="rId5" imgW="660240" imgH="634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 y="301"/>
                          <a:ext cx="65" cy="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364385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2"/>
          <p:cNvGrpSpPr>
            <a:grpSpLocks/>
          </p:cNvGrpSpPr>
          <p:nvPr/>
        </p:nvGrpSpPr>
        <p:grpSpPr bwMode="auto">
          <a:xfrm>
            <a:off x="1079500" y="796925"/>
            <a:ext cx="7596188" cy="5295900"/>
            <a:chOff x="431" y="155"/>
            <a:chExt cx="595" cy="384"/>
          </a:xfrm>
        </p:grpSpPr>
        <p:graphicFrame>
          <p:nvGraphicFramePr>
            <p:cNvPr id="12290" name="Chart 1"/>
            <p:cNvGraphicFramePr>
              <a:graphicFrameLocks/>
            </p:cNvGraphicFramePr>
            <p:nvPr/>
          </p:nvGraphicFramePr>
          <p:xfrm>
            <a:off x="431" y="155"/>
            <a:ext cx="595" cy="384"/>
          </p:xfrm>
          <a:graphic>
            <a:graphicData uri="http://schemas.openxmlformats.org/presentationml/2006/ole">
              <mc:AlternateContent xmlns:mc="http://schemas.openxmlformats.org/markup-compatibility/2006">
                <mc:Choice xmlns:v="urn:schemas-microsoft-com:vml" Requires="v">
                  <p:oleObj spid="_x0000_s101480" name="Диаграмма" r:id="rId4" imgW="5667375" imgH="3505200" progId="Excel.Chart.8">
                    <p:embed/>
                  </p:oleObj>
                </mc:Choice>
                <mc:Fallback>
                  <p:oleObj name="Диаграмма" r:id="rId4" imgW="5667375" imgH="3505200" progId="Excel.Chart.8">
                    <p:embed/>
                    <p:pic>
                      <p:nvPicPr>
                        <p:cNvPr id="0" name=""/>
                        <p:cNvPicPr>
                          <a:picLocks noRo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155"/>
                          <a:ext cx="595" cy="38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863" y="213"/>
            <a:ext cx="139" cy="41"/>
          </p:xfrm>
          <a:graphic>
            <a:graphicData uri="http://schemas.openxmlformats.org/presentationml/2006/ole">
              <mc:AlternateContent xmlns:mc="http://schemas.openxmlformats.org/markup-compatibility/2006">
                <mc:Choice xmlns:v="urn:schemas-microsoft-com:vml" Requires="v">
                  <p:oleObj spid="_x0000_s101481" name="Формула" r:id="rId6" imgW="1320480" imgH="393480" progId="Equation.3">
                    <p:embed/>
                  </p:oleObj>
                </mc:Choice>
                <mc:Fallback>
                  <p:oleObj name="Формула" r:id="rId6" imgW="13204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 y="213"/>
                          <a:ext cx="139" cy="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618526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5299" name="Rectangle 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5300" name="Text Box 4"/>
          <p:cNvSpPr txBox="1">
            <a:spLocks noChangeArrowheads="1"/>
          </p:cNvSpPr>
          <p:nvPr/>
        </p:nvSpPr>
        <p:spPr bwMode="auto">
          <a:xfrm>
            <a:off x="1285094" y="114346"/>
            <a:ext cx="585308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dirty="0">
                <a:solidFill>
                  <a:srgbClr val="FF0000"/>
                </a:solidFill>
              </a:rPr>
              <a:t>Различные </a:t>
            </a:r>
            <a:r>
              <a:rPr lang="ru-RU" altLang="ru-RU" sz="2000" b="1" dirty="0" smtClean="0">
                <a:solidFill>
                  <a:srgbClr val="FF0000"/>
                </a:solidFill>
              </a:rPr>
              <a:t>распределения</a:t>
            </a:r>
            <a:endParaRPr lang="ru-RU" altLang="ru-RU" sz="2000" b="1" dirty="0">
              <a:solidFill>
                <a:srgbClr val="FF0000"/>
              </a:solidFill>
            </a:endParaRPr>
          </a:p>
        </p:txBody>
      </p:sp>
      <p:sp>
        <p:nvSpPr>
          <p:cNvPr id="55301" name="Rectangle 5"/>
          <p:cNvSpPr>
            <a:spLocks noChangeArrowheads="1"/>
          </p:cNvSpPr>
          <p:nvPr/>
        </p:nvSpPr>
        <p:spPr bwMode="auto">
          <a:xfrm>
            <a:off x="1533525" y="2255838"/>
            <a:ext cx="1404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55302" name="Rectangle 6"/>
          <p:cNvSpPr>
            <a:spLocks noChangeArrowheads="1"/>
          </p:cNvSpPr>
          <p:nvPr/>
        </p:nvSpPr>
        <p:spPr bwMode="auto">
          <a:xfrm>
            <a:off x="1533525" y="2255838"/>
            <a:ext cx="1404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55303" name="Rectangle 7"/>
          <p:cNvSpPr>
            <a:spLocks noChangeArrowheads="1"/>
          </p:cNvSpPr>
          <p:nvPr/>
        </p:nvSpPr>
        <p:spPr bwMode="auto">
          <a:xfrm>
            <a:off x="1533525" y="2255838"/>
            <a:ext cx="1404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55304" name="Rectangle 8"/>
          <p:cNvSpPr>
            <a:spLocks noChangeArrowheads="1"/>
          </p:cNvSpPr>
          <p:nvPr/>
        </p:nvSpPr>
        <p:spPr bwMode="auto">
          <a:xfrm>
            <a:off x="1533525" y="2255838"/>
            <a:ext cx="1404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55305" name="Rectangle 9"/>
          <p:cNvSpPr>
            <a:spLocks noChangeArrowheads="1"/>
          </p:cNvSpPr>
          <p:nvPr/>
        </p:nvSpPr>
        <p:spPr bwMode="auto">
          <a:xfrm>
            <a:off x="1533525" y="2255838"/>
            <a:ext cx="1404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sp>
        <p:nvSpPr>
          <p:cNvPr id="55306" name="Rectangle 10"/>
          <p:cNvSpPr>
            <a:spLocks noChangeArrowheads="1"/>
          </p:cNvSpPr>
          <p:nvPr/>
        </p:nvSpPr>
        <p:spPr bwMode="auto">
          <a:xfrm>
            <a:off x="1533525" y="2255838"/>
            <a:ext cx="14049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ru-RU"/>
          </a:p>
        </p:txBody>
      </p:sp>
      <p:graphicFrame>
        <p:nvGraphicFramePr>
          <p:cNvPr id="55307" name="Group 11"/>
          <p:cNvGraphicFramePr>
            <a:graphicFrameLocks noGrp="1"/>
          </p:cNvGraphicFramePr>
          <p:nvPr/>
        </p:nvGraphicFramePr>
        <p:xfrm>
          <a:off x="395288" y="1052513"/>
          <a:ext cx="8497887" cy="4387851"/>
        </p:xfrm>
        <a:graphic>
          <a:graphicData uri="http://schemas.openxmlformats.org/drawingml/2006/table">
            <a:tbl>
              <a:tblPr/>
              <a:tblGrid>
                <a:gridCol w="1223962"/>
                <a:gridCol w="2665413"/>
                <a:gridCol w="1079500"/>
                <a:gridCol w="2232025"/>
                <a:gridCol w="1296987"/>
              </a:tblGrid>
              <a:tr h="434975">
                <a:tc rowSpan="2">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Модель</a:t>
                      </a:r>
                      <a:endParaRPr kumimoji="0" lang="ru-RU" altLang="ru-RU" sz="1600" b="0" i="0" u="none" strike="noStrike" cap="none" normalizeH="0" baseline="0" dirty="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1996 год</a:t>
                      </a:r>
                      <a:endParaRPr kumimoji="0" lang="ru-RU" altLang="ru-RU" sz="1600" b="0"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2009 год</a:t>
                      </a: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962025">
                <a:tc vMerge="1">
                  <a:txBody>
                    <a:bodyPr/>
                    <a:lstStyle/>
                    <a:p>
                      <a:endParaRPr lang="ru-RU"/>
                    </a:p>
                  </a:txBody>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Вид аппроксимирующей функции</a:t>
                      </a:r>
                      <a:endParaRPr kumimoji="0" lang="ru-RU" altLang="ru-RU" sz="1600" b="0" i="0" u="none" strike="noStrike" cap="none" normalizeH="0" baseline="0" dirty="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Погреш-ность аппроксимации</a:t>
                      </a:r>
                      <a:endParaRPr kumimoji="0" lang="ru-RU" altLang="ru-RU" sz="1600" b="0"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Вид аппроксимирующей функции</a:t>
                      </a:r>
                      <a:endParaRPr kumimoji="0" lang="ru-RU" altLang="ru-RU" sz="1600" b="0"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Погреш-ность аппроксимации</a:t>
                      </a:r>
                      <a:endParaRPr kumimoji="0" lang="ru-RU" altLang="ru-RU" sz="1600" b="0"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Классичес-кий закон Ципфа</a:t>
                      </a:r>
                      <a:endParaRPr kumimoji="0" lang="ru-RU" altLang="ru-RU" sz="1600" b="0"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102%</a:t>
                      </a:r>
                      <a:endParaRPr kumimoji="0" lang="ru-RU" altLang="ru-RU"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187%</a:t>
                      </a:r>
                      <a:endParaRPr kumimoji="0" lang="ru-RU" altLang="ru-RU"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Закон Ципфа-Мандель-брота</a:t>
                      </a:r>
                      <a:endParaRPr kumimoji="0" lang="ru-RU" altLang="ru-RU" sz="1600" b="0" i="0" u="none" strike="noStrike" cap="none" normalizeH="0" baseline="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a:t>
                      </a:r>
                      <a:endParaRPr kumimoji="0" lang="ru-RU" altLang="ru-RU"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a:t>
                      </a:r>
                      <a:endParaRPr kumimoji="0" lang="ru-RU" altLang="ru-RU"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963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Закон Маслова</a:t>
                      </a:r>
                      <a:endParaRPr kumimoji="0" lang="ru-RU" altLang="ru-RU" sz="1600" b="0" i="0" u="none" strike="noStrike" cap="none" normalizeH="0" baseline="0" dirty="0" smtClean="0">
                        <a:ln>
                          <a:noFill/>
                        </a:ln>
                        <a:solidFill>
                          <a:schemeClr val="accent2"/>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a:t>
                      </a:r>
                      <a:endParaRPr kumimoji="0" lang="ru-RU" altLang="ru-RU"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a:t>
                      </a:r>
                      <a:endParaRPr kumimoji="0" lang="ru-RU" altLang="ru-RU" sz="16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342" name="Rectangle 4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5343" name="Object 47"/>
          <p:cNvGraphicFramePr>
            <a:graphicFrameLocks noChangeAspect="1"/>
          </p:cNvGraphicFramePr>
          <p:nvPr/>
        </p:nvGraphicFramePr>
        <p:xfrm>
          <a:off x="2627313" y="2636838"/>
          <a:ext cx="792162" cy="676275"/>
        </p:xfrm>
        <a:graphic>
          <a:graphicData uri="http://schemas.openxmlformats.org/presentationml/2006/ole">
            <mc:AlternateContent xmlns:mc="http://schemas.openxmlformats.org/markup-compatibility/2006">
              <mc:Choice xmlns:v="urn:schemas-microsoft-com:vml" Requires="v">
                <p:oleObj spid="_x0000_s87468" name="Формула" r:id="rId4" imgW="457002" imgH="393529" progId="Equation.3">
                  <p:embed/>
                </p:oleObj>
              </mc:Choice>
              <mc:Fallback>
                <p:oleObj name="Формула" r:id="rId4" imgW="457002"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636838"/>
                        <a:ext cx="792162"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44" name="Rectangle 4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5345" name="Object 49"/>
          <p:cNvGraphicFramePr>
            <a:graphicFrameLocks noChangeAspect="1"/>
          </p:cNvGraphicFramePr>
          <p:nvPr/>
        </p:nvGraphicFramePr>
        <p:xfrm>
          <a:off x="5651500" y="2708275"/>
          <a:ext cx="719138" cy="614363"/>
        </p:xfrm>
        <a:graphic>
          <a:graphicData uri="http://schemas.openxmlformats.org/presentationml/2006/ole">
            <mc:AlternateContent xmlns:mc="http://schemas.openxmlformats.org/markup-compatibility/2006">
              <mc:Choice xmlns:v="urn:schemas-microsoft-com:vml" Requires="v">
                <p:oleObj spid="_x0000_s87469" name="Формула" r:id="rId6" imgW="457002" imgH="393529" progId="Equation.3">
                  <p:embed/>
                </p:oleObj>
              </mc:Choice>
              <mc:Fallback>
                <p:oleObj name="Формула" r:id="rId6" imgW="457002"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2708275"/>
                        <a:ext cx="719138"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46" name="Rectangle 5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5347" name="Object 51"/>
          <p:cNvGraphicFramePr>
            <a:graphicFrameLocks noChangeAspect="1"/>
          </p:cNvGraphicFramePr>
          <p:nvPr/>
        </p:nvGraphicFramePr>
        <p:xfrm>
          <a:off x="2484438" y="3573463"/>
          <a:ext cx="1008062" cy="723900"/>
        </p:xfrm>
        <a:graphic>
          <a:graphicData uri="http://schemas.openxmlformats.org/presentationml/2006/ole">
            <mc:AlternateContent xmlns:mc="http://schemas.openxmlformats.org/markup-compatibility/2006">
              <mc:Choice xmlns:v="urn:schemas-microsoft-com:vml" Requires="v">
                <p:oleObj spid="_x0000_s87470" name="Формула" r:id="rId8" imgW="545863" imgH="393529" progId="Equation.3">
                  <p:embed/>
                </p:oleObj>
              </mc:Choice>
              <mc:Fallback>
                <p:oleObj name="Формула" r:id="rId8" imgW="545863"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3573463"/>
                        <a:ext cx="10080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48" name="Rectangle 5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5349" name="Object 53"/>
          <p:cNvGraphicFramePr>
            <a:graphicFrameLocks noChangeAspect="1"/>
          </p:cNvGraphicFramePr>
          <p:nvPr/>
        </p:nvGraphicFramePr>
        <p:xfrm>
          <a:off x="5580063" y="3573463"/>
          <a:ext cx="1079500" cy="776287"/>
        </p:xfrm>
        <a:graphic>
          <a:graphicData uri="http://schemas.openxmlformats.org/presentationml/2006/ole">
            <mc:AlternateContent xmlns:mc="http://schemas.openxmlformats.org/markup-compatibility/2006">
              <mc:Choice xmlns:v="urn:schemas-microsoft-com:vml" Requires="v">
                <p:oleObj spid="_x0000_s87471" name="Формула" r:id="rId10" imgW="545863" imgH="393529" progId="Equation.3">
                  <p:embed/>
                </p:oleObj>
              </mc:Choice>
              <mc:Fallback>
                <p:oleObj name="Формула" r:id="rId10" imgW="545863"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0063" y="3573463"/>
                        <a:ext cx="1079500"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50" name="Rectangle 54"/>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5351" name="Object 55"/>
          <p:cNvGraphicFramePr>
            <a:graphicFrameLocks noChangeAspect="1"/>
          </p:cNvGraphicFramePr>
          <p:nvPr/>
        </p:nvGraphicFramePr>
        <p:xfrm>
          <a:off x="1619250" y="4508500"/>
          <a:ext cx="2592388" cy="587375"/>
        </p:xfrm>
        <a:graphic>
          <a:graphicData uri="http://schemas.openxmlformats.org/presentationml/2006/ole">
            <mc:AlternateContent xmlns:mc="http://schemas.openxmlformats.org/markup-compatibility/2006">
              <mc:Choice xmlns:v="urn:schemas-microsoft-com:vml" Requires="v">
                <p:oleObj spid="_x0000_s87472" name="Формула" r:id="rId12" imgW="1752600" imgH="393700" progId="Equation.3">
                  <p:embed/>
                </p:oleObj>
              </mc:Choice>
              <mc:Fallback>
                <p:oleObj name="Формула" r:id="rId12" imgW="1752600" imgH="393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250" y="4508500"/>
                        <a:ext cx="259238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52" name="Rectangle 56"/>
          <p:cNvSpPr>
            <a:spLocks noChangeArrowheads="1"/>
          </p:cNvSpPr>
          <p:nvPr/>
        </p:nvSpPr>
        <p:spPr bwMode="auto">
          <a:xfrm>
            <a:off x="0"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5353" name="Object 57"/>
          <p:cNvGraphicFramePr>
            <a:graphicFrameLocks noChangeAspect="1"/>
          </p:cNvGraphicFramePr>
          <p:nvPr/>
        </p:nvGraphicFramePr>
        <p:xfrm>
          <a:off x="5435600" y="4581525"/>
          <a:ext cx="2160588" cy="527050"/>
        </p:xfrm>
        <a:graphic>
          <a:graphicData uri="http://schemas.openxmlformats.org/presentationml/2006/ole">
            <mc:AlternateContent xmlns:mc="http://schemas.openxmlformats.org/markup-compatibility/2006">
              <mc:Choice xmlns:v="urn:schemas-microsoft-com:vml" Requires="v">
                <p:oleObj spid="_x0000_s87473" name="Формула" r:id="rId14" imgW="1600200" imgH="393700" progId="Equation.3">
                  <p:embed/>
                </p:oleObj>
              </mc:Choice>
              <mc:Fallback>
                <p:oleObj name="Формула" r:id="rId14" imgW="16002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5600" y="4581525"/>
                        <a:ext cx="216058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6149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5</a:t>
            </a:fld>
            <a:endParaRPr lang="ru-RU" altLang="ru-RU"/>
          </a:p>
        </p:txBody>
      </p:sp>
      <p:sp>
        <p:nvSpPr>
          <p:cNvPr id="3" name="Прямоугольник 2"/>
          <p:cNvSpPr/>
          <p:nvPr/>
        </p:nvSpPr>
        <p:spPr>
          <a:xfrm>
            <a:off x="6205230" y="3215472"/>
            <a:ext cx="2808312" cy="1200329"/>
          </a:xfrm>
          <a:prstGeom prst="rect">
            <a:avLst/>
          </a:prstGeom>
        </p:spPr>
        <p:txBody>
          <a:bodyPr wrap="square">
            <a:spAutoFit/>
          </a:bodyPr>
          <a:lstStyle/>
          <a:p>
            <a:r>
              <a:rPr lang="ru-RU" b="1" dirty="0" err="1"/>
              <a:t>Ге́нри</a:t>
            </a:r>
            <a:r>
              <a:rPr lang="ru-RU" b="1" dirty="0"/>
              <a:t> </a:t>
            </a:r>
            <a:r>
              <a:rPr lang="ru-RU" b="1" dirty="0" err="1"/>
              <a:t>А́ллан</a:t>
            </a:r>
            <a:r>
              <a:rPr lang="ru-RU" b="1" dirty="0"/>
              <a:t> </a:t>
            </a:r>
            <a:r>
              <a:rPr lang="ru-RU" b="1" dirty="0" err="1"/>
              <a:t>Гли́зон</a:t>
            </a:r>
            <a:r>
              <a:rPr lang="ru-RU" b="1" dirty="0"/>
              <a:t> </a:t>
            </a:r>
            <a:endParaRPr lang="en-US" b="1" dirty="0" smtClean="0"/>
          </a:p>
          <a:p>
            <a:r>
              <a:rPr lang="ru-RU" b="1" dirty="0" smtClean="0"/>
              <a:t>(</a:t>
            </a:r>
            <a:r>
              <a:rPr lang="ru-RU" b="1" dirty="0" err="1"/>
              <a:t>Глисон</a:t>
            </a:r>
            <a:r>
              <a:rPr lang="ru-RU" b="1" dirty="0"/>
              <a:t>)</a:t>
            </a:r>
            <a:r>
              <a:rPr lang="ru-RU" dirty="0"/>
              <a:t> </a:t>
            </a:r>
            <a:endParaRPr lang="en-US" dirty="0" smtClean="0"/>
          </a:p>
          <a:p>
            <a:r>
              <a:rPr lang="ru-RU" dirty="0" smtClean="0"/>
              <a:t>(1882-1975)</a:t>
            </a:r>
            <a:r>
              <a:rPr lang="en-US" dirty="0"/>
              <a:t> </a:t>
            </a:r>
            <a:r>
              <a:rPr lang="ru-RU" dirty="0"/>
              <a:t> </a:t>
            </a:r>
            <a:endParaRPr lang="en-US" dirty="0" smtClean="0"/>
          </a:p>
          <a:p>
            <a:r>
              <a:rPr lang="ru-RU" dirty="0" smtClean="0">
                <a:solidFill>
                  <a:srgbClr val="000099"/>
                </a:solidFill>
              </a:rPr>
              <a:t>американский ботаник </a:t>
            </a:r>
            <a:endParaRPr lang="ru-RU" dirty="0">
              <a:solidFill>
                <a:srgbClr val="000099"/>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975" y="520204"/>
            <a:ext cx="1675830" cy="2504331"/>
          </a:xfrm>
          <a:prstGeom prst="rect">
            <a:avLst/>
          </a:prstGeom>
        </p:spPr>
      </p:pic>
      <p:pic>
        <p:nvPicPr>
          <p:cNvPr id="5" name="Рисунок 4"/>
          <p:cNvPicPr>
            <a:picLocks noChangeAspect="1"/>
          </p:cNvPicPr>
          <p:nvPr/>
        </p:nvPicPr>
        <p:blipFill>
          <a:blip r:embed="rId3"/>
          <a:stretch>
            <a:fillRect/>
          </a:stretch>
        </p:blipFill>
        <p:spPr>
          <a:xfrm>
            <a:off x="4637884" y="4990530"/>
            <a:ext cx="4241291" cy="28113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05" y="402722"/>
            <a:ext cx="1520194" cy="2043477"/>
          </a:xfrm>
          <a:prstGeom prst="rect">
            <a:avLst/>
          </a:prstGeom>
        </p:spPr>
      </p:pic>
      <p:sp>
        <p:nvSpPr>
          <p:cNvPr id="9" name="Прямоугольник 8"/>
          <p:cNvSpPr/>
          <p:nvPr/>
        </p:nvSpPr>
        <p:spPr>
          <a:xfrm>
            <a:off x="54639" y="2495596"/>
            <a:ext cx="2590218" cy="1200329"/>
          </a:xfrm>
          <a:prstGeom prst="rect">
            <a:avLst/>
          </a:prstGeom>
        </p:spPr>
        <p:txBody>
          <a:bodyPr wrap="square">
            <a:spAutoFit/>
          </a:bodyPr>
          <a:lstStyle/>
          <a:p>
            <a:r>
              <a:rPr lang="ru-RU" b="1" dirty="0" err="1"/>
              <a:t>Кристен</a:t>
            </a:r>
            <a:r>
              <a:rPr lang="ru-RU" b="1" dirty="0"/>
              <a:t> </a:t>
            </a:r>
            <a:r>
              <a:rPr lang="ru-RU" b="1" dirty="0" err="1"/>
              <a:t>Кристенсен</a:t>
            </a:r>
            <a:r>
              <a:rPr lang="ru-RU" b="1" dirty="0"/>
              <a:t> </a:t>
            </a:r>
            <a:endParaRPr lang="en-US" b="1" dirty="0" smtClean="0"/>
          </a:p>
          <a:p>
            <a:r>
              <a:rPr lang="ru-RU" b="1" dirty="0" err="1" smtClean="0"/>
              <a:t>Раункиер</a:t>
            </a:r>
            <a:r>
              <a:rPr lang="ru-RU" b="1" dirty="0" smtClean="0"/>
              <a:t> </a:t>
            </a:r>
          </a:p>
          <a:p>
            <a:r>
              <a:rPr lang="ru-RU" dirty="0" smtClean="0"/>
              <a:t>(1860 -1938</a:t>
            </a:r>
            <a:r>
              <a:rPr lang="ru-RU" dirty="0"/>
              <a:t>) </a:t>
            </a:r>
            <a:endParaRPr lang="ru-RU" dirty="0" smtClean="0"/>
          </a:p>
          <a:p>
            <a:r>
              <a:rPr lang="ru-RU" dirty="0" smtClean="0">
                <a:solidFill>
                  <a:srgbClr val="000099"/>
                </a:solidFill>
              </a:rPr>
              <a:t>датский ботаник</a:t>
            </a:r>
            <a:endParaRPr lang="ru-RU" dirty="0">
              <a:solidFill>
                <a:srgbClr val="000099"/>
              </a:solidFill>
              <a:effectLst/>
            </a:endParaRPr>
          </a:p>
        </p:txBody>
      </p:sp>
      <p:sp>
        <p:nvSpPr>
          <p:cNvPr id="12" name="Прямоугольник 11"/>
          <p:cNvSpPr/>
          <p:nvPr/>
        </p:nvSpPr>
        <p:spPr>
          <a:xfrm>
            <a:off x="2872230" y="156323"/>
            <a:ext cx="2995914" cy="400110"/>
          </a:xfrm>
          <a:prstGeom prst="rect">
            <a:avLst/>
          </a:prstGeom>
        </p:spPr>
        <p:txBody>
          <a:bodyPr wrap="square">
            <a:spAutoFit/>
          </a:bodyPr>
          <a:lstStyle/>
          <a:p>
            <a:r>
              <a:rPr lang="ru-RU" sz="2000" b="1" dirty="0" smtClean="0">
                <a:solidFill>
                  <a:srgbClr val="FF0000"/>
                </a:solidFill>
              </a:rPr>
              <a:t>Закон</a:t>
            </a:r>
            <a:r>
              <a:rPr lang="ru-RU" sz="2000" b="1" dirty="0">
                <a:solidFill>
                  <a:srgbClr val="FF0000"/>
                </a:solidFill>
              </a:rPr>
              <a:t>ы</a:t>
            </a:r>
            <a:r>
              <a:rPr lang="ru-RU" sz="2000" b="1" dirty="0" smtClean="0">
                <a:solidFill>
                  <a:srgbClr val="FF0000"/>
                </a:solidFill>
              </a:rPr>
              <a:t> </a:t>
            </a:r>
            <a:r>
              <a:rPr lang="ru-RU" sz="2000" b="1" dirty="0" err="1" smtClean="0">
                <a:solidFill>
                  <a:srgbClr val="FF0000"/>
                </a:solidFill>
              </a:rPr>
              <a:t>Раункира</a:t>
            </a:r>
            <a:endParaRPr lang="ru-RU" sz="2000" b="1" dirty="0">
              <a:solidFill>
                <a:srgbClr val="FF0000"/>
              </a:solidFill>
              <a:effectLst/>
            </a:endParaRPr>
          </a:p>
        </p:txBody>
      </p:sp>
      <p:sp>
        <p:nvSpPr>
          <p:cNvPr id="14" name="Прямоугольник 13"/>
          <p:cNvSpPr/>
          <p:nvPr/>
        </p:nvSpPr>
        <p:spPr>
          <a:xfrm>
            <a:off x="3548510" y="5534620"/>
            <a:ext cx="4983930" cy="923330"/>
          </a:xfrm>
          <a:prstGeom prst="rect">
            <a:avLst/>
          </a:prstGeom>
        </p:spPr>
        <p:txBody>
          <a:bodyPr wrap="square">
            <a:spAutoFit/>
          </a:bodyPr>
          <a:lstStyle/>
          <a:p>
            <a:pPr algn="r"/>
            <a:r>
              <a:rPr lang="en-US" b="1" dirty="0" smtClean="0">
                <a:solidFill>
                  <a:srgbClr val="000099"/>
                </a:solidFill>
                <a:latin typeface="Times New Roman" panose="02020603050405020304" pitchFamily="18" charset="0"/>
              </a:rPr>
              <a:t>“</a:t>
            </a:r>
            <a:r>
              <a:rPr lang="en-US" b="1" dirty="0" err="1" smtClean="0">
                <a:solidFill>
                  <a:srgbClr val="000099"/>
                </a:solidFill>
                <a:latin typeface="Times New Roman" panose="02020603050405020304" pitchFamily="18" charset="0"/>
              </a:rPr>
              <a:t>Raunkiaer's</a:t>
            </a:r>
            <a:r>
              <a:rPr lang="en-US" b="1" dirty="0" smtClean="0">
                <a:solidFill>
                  <a:srgbClr val="000099"/>
                </a:solidFill>
                <a:latin typeface="Times New Roman" panose="02020603050405020304" pitchFamily="18" charset="0"/>
              </a:rPr>
              <a:t> </a:t>
            </a:r>
            <a:r>
              <a:rPr lang="en-US" b="1" dirty="0">
                <a:solidFill>
                  <a:srgbClr val="000099"/>
                </a:solidFill>
                <a:latin typeface="Times New Roman" panose="02020603050405020304" pitchFamily="18" charset="0"/>
              </a:rPr>
              <a:t>law is merely an </a:t>
            </a:r>
            <a:r>
              <a:rPr lang="en-US" b="1" dirty="0" smtClean="0">
                <a:solidFill>
                  <a:srgbClr val="000099"/>
                </a:solidFill>
                <a:latin typeface="Times New Roman" panose="02020603050405020304" pitchFamily="18" charset="0"/>
              </a:rPr>
              <a:t>expression of </a:t>
            </a:r>
            <a:r>
              <a:rPr lang="en-US" b="1" dirty="0">
                <a:solidFill>
                  <a:srgbClr val="000099"/>
                </a:solidFill>
                <a:latin typeface="Times New Roman" panose="02020603050405020304" pitchFamily="18" charset="0"/>
              </a:rPr>
              <a:t>the fact that in any association there are more species with few </a:t>
            </a:r>
            <a:r>
              <a:rPr lang="en-US" b="1" dirty="0" smtClean="0">
                <a:solidFill>
                  <a:srgbClr val="000099"/>
                </a:solidFill>
                <a:latin typeface="Times New Roman" panose="02020603050405020304" pitchFamily="18" charset="0"/>
              </a:rPr>
              <a:t>individuals </a:t>
            </a:r>
            <a:r>
              <a:rPr lang="en-US" b="1" dirty="0">
                <a:solidFill>
                  <a:srgbClr val="000099"/>
                </a:solidFill>
                <a:latin typeface="Times New Roman" panose="02020603050405020304" pitchFamily="18" charset="0"/>
              </a:rPr>
              <a:t>than with many </a:t>
            </a:r>
            <a:r>
              <a:rPr lang="en-US" b="1" dirty="0" smtClean="0">
                <a:solidFill>
                  <a:srgbClr val="000099"/>
                </a:solidFill>
                <a:latin typeface="Times New Roman" panose="02020603050405020304" pitchFamily="18" charset="0"/>
              </a:rPr>
              <a:t>“</a:t>
            </a:r>
            <a:endParaRPr lang="ru-RU" b="1" dirty="0">
              <a:solidFill>
                <a:srgbClr val="000099"/>
              </a:solidFill>
            </a:endParaRPr>
          </a:p>
        </p:txBody>
      </p:sp>
      <p:pic>
        <p:nvPicPr>
          <p:cNvPr id="15" name="Рисунок 14"/>
          <p:cNvPicPr>
            <a:picLocks noChangeAspect="1"/>
          </p:cNvPicPr>
          <p:nvPr/>
        </p:nvPicPr>
        <p:blipFill>
          <a:blip r:embed="rId5"/>
          <a:stretch>
            <a:fillRect/>
          </a:stretch>
        </p:blipFill>
        <p:spPr>
          <a:xfrm>
            <a:off x="2620530" y="593392"/>
            <a:ext cx="3011282" cy="3364824"/>
          </a:xfrm>
          <a:prstGeom prst="rect">
            <a:avLst/>
          </a:prstGeom>
        </p:spPr>
      </p:pic>
      <p:pic>
        <p:nvPicPr>
          <p:cNvPr id="7" name="Рисунок 6"/>
          <p:cNvPicPr>
            <a:picLocks noChangeAspect="1"/>
          </p:cNvPicPr>
          <p:nvPr/>
        </p:nvPicPr>
        <p:blipFill>
          <a:blip r:embed="rId6"/>
          <a:stretch>
            <a:fillRect/>
          </a:stretch>
        </p:blipFill>
        <p:spPr>
          <a:xfrm>
            <a:off x="2620530" y="4104818"/>
            <a:ext cx="2000423" cy="491811"/>
          </a:xfrm>
          <a:prstGeom prst="rect">
            <a:avLst/>
          </a:prstGeom>
        </p:spPr>
      </p:pic>
      <p:pic>
        <p:nvPicPr>
          <p:cNvPr id="10" name="Рисунок 9"/>
          <p:cNvPicPr>
            <a:picLocks noChangeAspect="1"/>
          </p:cNvPicPr>
          <p:nvPr/>
        </p:nvPicPr>
        <p:blipFill>
          <a:blip r:embed="rId7"/>
          <a:stretch>
            <a:fillRect/>
          </a:stretch>
        </p:blipFill>
        <p:spPr>
          <a:xfrm>
            <a:off x="161346" y="3675041"/>
            <a:ext cx="1979812" cy="3083907"/>
          </a:xfrm>
          <a:prstGeom prst="rect">
            <a:avLst/>
          </a:prstGeom>
        </p:spPr>
      </p:pic>
      <p:pic>
        <p:nvPicPr>
          <p:cNvPr id="6" name="Рисунок 5"/>
          <p:cNvPicPr>
            <a:picLocks noChangeAspect="1"/>
          </p:cNvPicPr>
          <p:nvPr/>
        </p:nvPicPr>
        <p:blipFill>
          <a:blip r:embed="rId8"/>
          <a:stretch>
            <a:fillRect/>
          </a:stretch>
        </p:blipFill>
        <p:spPr>
          <a:xfrm>
            <a:off x="3810434" y="4639200"/>
            <a:ext cx="5219940" cy="330914"/>
          </a:xfrm>
          <a:prstGeom prst="rect">
            <a:avLst/>
          </a:prstGeom>
        </p:spPr>
      </p:pic>
    </p:spTree>
    <p:extLst>
      <p:ext uri="{BB962C8B-B14F-4D97-AF65-F5344CB8AC3E}">
        <p14:creationId xmlns:p14="http://schemas.microsoft.com/office/powerpoint/2010/main" val="1345991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0"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3317" name="Text Box 11"/>
          <p:cNvSpPr txBox="1">
            <a:spLocks noChangeArrowheads="1"/>
          </p:cNvSpPr>
          <p:nvPr/>
        </p:nvSpPr>
        <p:spPr bwMode="auto">
          <a:xfrm>
            <a:off x="51509" y="629382"/>
            <a:ext cx="8156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400" b="1" dirty="0">
                <a:solidFill>
                  <a:srgbClr val="FF0000"/>
                </a:solidFill>
              </a:rPr>
              <a:t>Расширение </a:t>
            </a:r>
            <a:r>
              <a:rPr lang="ru-RU" altLang="ru-RU" sz="2400" b="1" dirty="0" smtClean="0">
                <a:solidFill>
                  <a:srgbClr val="FF0000"/>
                </a:solidFill>
              </a:rPr>
              <a:t>параметризации</a:t>
            </a:r>
            <a:endParaRPr lang="ru-RU" altLang="ru-RU" sz="2400" b="1" dirty="0">
              <a:solidFill>
                <a:srgbClr val="FF0000"/>
              </a:solidFill>
            </a:endParaRPr>
          </a:p>
        </p:txBody>
      </p:sp>
      <p:sp>
        <p:nvSpPr>
          <p:cNvPr id="2" name="Прямоугольник 1"/>
          <p:cNvSpPr/>
          <p:nvPr/>
        </p:nvSpPr>
        <p:spPr>
          <a:xfrm>
            <a:off x="323528" y="1544736"/>
            <a:ext cx="8172400" cy="2862322"/>
          </a:xfrm>
          <a:prstGeom prst="rect">
            <a:avLst/>
          </a:prstGeom>
        </p:spPr>
        <p:txBody>
          <a:bodyPr wrap="square">
            <a:spAutoFit/>
          </a:bodyPr>
          <a:lstStyle/>
          <a:p>
            <a:pPr algn="just"/>
            <a:r>
              <a:rPr lang="ru-RU" dirty="0" smtClean="0">
                <a:solidFill>
                  <a:srgbClr val="000099"/>
                </a:solidFill>
                <a:latin typeface="+mn-lt"/>
                <a:ea typeface="Calibri" panose="020F0502020204030204" pitchFamily="34" charset="0"/>
              </a:rPr>
              <a:t>Словарь </a:t>
            </a:r>
            <a:r>
              <a:rPr lang="ru-RU" dirty="0">
                <a:solidFill>
                  <a:srgbClr val="000099"/>
                </a:solidFill>
                <a:latin typeface="+mn-lt"/>
                <a:ea typeface="Calibri" panose="020F0502020204030204" pitchFamily="34" charset="0"/>
              </a:rPr>
              <a:t>наказаний 1996 года очень беден и содержит в основном частоты, соответствующие тяжёлым наказаниям, связанным с лишением свободы на длительные сроки. </a:t>
            </a:r>
            <a:endParaRPr lang="ru-RU" dirty="0" smtClean="0">
              <a:solidFill>
                <a:srgbClr val="000099"/>
              </a:solidFill>
              <a:latin typeface="+mn-lt"/>
              <a:ea typeface="Calibri" panose="020F0502020204030204" pitchFamily="34" charset="0"/>
            </a:endParaRPr>
          </a:p>
          <a:p>
            <a:pPr algn="just"/>
            <a:r>
              <a:rPr lang="ru-RU" dirty="0" smtClean="0">
                <a:solidFill>
                  <a:srgbClr val="000099"/>
                </a:solidFill>
                <a:latin typeface="+mn-lt"/>
                <a:ea typeface="Calibri" panose="020F0502020204030204" pitchFamily="34" charset="0"/>
              </a:rPr>
              <a:t>Частотный </a:t>
            </a:r>
            <a:r>
              <a:rPr lang="ru-RU" dirty="0">
                <a:solidFill>
                  <a:srgbClr val="000099"/>
                </a:solidFill>
                <a:latin typeface="+mn-lt"/>
                <a:ea typeface="Calibri" panose="020F0502020204030204" pitchFamily="34" charset="0"/>
              </a:rPr>
              <a:t>словарь наказаний для действующей редакции УК РФ 2009 года </a:t>
            </a:r>
            <a:r>
              <a:rPr lang="ru-RU" dirty="0" smtClean="0">
                <a:solidFill>
                  <a:srgbClr val="000099"/>
                </a:solidFill>
                <a:latin typeface="+mn-lt"/>
                <a:ea typeface="Calibri" panose="020F0502020204030204" pitchFamily="34" charset="0"/>
              </a:rPr>
              <a:t>демонстрирует </a:t>
            </a:r>
            <a:r>
              <a:rPr lang="ru-RU" dirty="0">
                <a:solidFill>
                  <a:srgbClr val="000099"/>
                </a:solidFill>
                <a:latin typeface="+mn-lt"/>
                <a:ea typeface="Calibri" panose="020F0502020204030204" pitchFamily="34" charset="0"/>
              </a:rPr>
              <a:t>появление новых знаков, что приводит к равномерному заполнению в области </a:t>
            </a:r>
            <a:r>
              <a:rPr lang="ru-RU" dirty="0">
                <a:solidFill>
                  <a:srgbClr val="FF0000"/>
                </a:solidFill>
                <a:latin typeface="+mn-lt"/>
                <a:ea typeface="Calibri" panose="020F0502020204030204" pitchFamily="34" charset="0"/>
              </a:rPr>
              <a:t>малых и средних частот. </a:t>
            </a:r>
            <a:endParaRPr lang="en-US" dirty="0" smtClean="0">
              <a:solidFill>
                <a:srgbClr val="FF0000"/>
              </a:solidFill>
              <a:latin typeface="+mn-lt"/>
              <a:ea typeface="Calibri" panose="020F0502020204030204" pitchFamily="34" charset="0"/>
            </a:endParaRPr>
          </a:p>
          <a:p>
            <a:pPr algn="just"/>
            <a:r>
              <a:rPr lang="en-US" dirty="0" smtClean="0">
                <a:solidFill>
                  <a:srgbClr val="000099"/>
                </a:solidFill>
                <a:latin typeface="+mn-lt"/>
                <a:ea typeface="Calibri" panose="020F0502020204030204" pitchFamily="34" charset="0"/>
              </a:rPr>
              <a:t>	</a:t>
            </a:r>
          </a:p>
          <a:p>
            <a:pPr algn="just"/>
            <a:r>
              <a:rPr lang="en-US" dirty="0" smtClean="0">
                <a:solidFill>
                  <a:srgbClr val="000099"/>
                </a:solidFill>
                <a:latin typeface="+mn-lt"/>
                <a:ea typeface="Calibri" panose="020F0502020204030204" pitchFamily="34" charset="0"/>
              </a:rPr>
              <a:t>	</a:t>
            </a:r>
            <a:r>
              <a:rPr lang="ru-RU" dirty="0" smtClean="0">
                <a:solidFill>
                  <a:srgbClr val="000099"/>
                </a:solidFill>
                <a:latin typeface="+mn-lt"/>
                <a:ea typeface="Calibri" panose="020F0502020204030204" pitchFamily="34" charset="0"/>
              </a:rPr>
              <a:t>Таким </a:t>
            </a:r>
            <a:r>
              <a:rPr lang="ru-RU" dirty="0">
                <a:solidFill>
                  <a:srgbClr val="000099"/>
                </a:solidFill>
                <a:latin typeface="+mn-lt"/>
                <a:ea typeface="Calibri" panose="020F0502020204030204" pitchFamily="34" charset="0"/>
              </a:rPr>
              <a:t>образом, использованное выше представление для виртуальной частоты встречаемости </a:t>
            </a:r>
            <a:r>
              <a:rPr lang="ru-RU" dirty="0" smtClean="0">
                <a:solidFill>
                  <a:srgbClr val="000099"/>
                </a:solidFill>
                <a:latin typeface="+mn-lt"/>
                <a:ea typeface="Calibri" panose="020F0502020204030204" pitchFamily="34" charset="0"/>
              </a:rPr>
              <a:t>                               </a:t>
            </a:r>
            <a:r>
              <a:rPr lang="ru-RU" dirty="0" smtClean="0">
                <a:solidFill>
                  <a:srgbClr val="000099"/>
                </a:solidFill>
              </a:rPr>
              <a:t>является неполным.</a:t>
            </a:r>
            <a:r>
              <a:rPr lang="ru-RU" dirty="0" smtClean="0">
                <a:solidFill>
                  <a:srgbClr val="000099"/>
                </a:solidFill>
                <a:latin typeface="+mn-lt"/>
                <a:ea typeface="Calibri" panose="020F0502020204030204" pitchFamily="34" charset="0"/>
              </a:rPr>
              <a:t> </a:t>
            </a:r>
            <a:endParaRPr lang="ru-RU" dirty="0">
              <a:solidFill>
                <a:srgbClr val="000099"/>
              </a:solidFill>
              <a:latin typeface="+mn-lt"/>
            </a:endParaRPr>
          </a:p>
        </p:txBody>
      </p:sp>
      <p:sp>
        <p:nvSpPr>
          <p:cNvPr id="3" name="Rectangle 123"/>
          <p:cNvSpPr>
            <a:spLocks noChangeArrowheads="1"/>
          </p:cNvSpPr>
          <p:nvPr/>
        </p:nvSpPr>
        <p:spPr bwMode="auto">
          <a:xfrm>
            <a:off x="323528" y="285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589751553"/>
              </p:ext>
            </p:extLst>
          </p:nvPr>
        </p:nvGraphicFramePr>
        <p:xfrm>
          <a:off x="4895528" y="3759611"/>
          <a:ext cx="1793383" cy="415135"/>
        </p:xfrm>
        <a:graphic>
          <a:graphicData uri="http://schemas.openxmlformats.org/presentationml/2006/ole">
            <mc:AlternateContent xmlns:mc="http://schemas.openxmlformats.org/markup-compatibility/2006">
              <mc:Choice xmlns:v="urn:schemas-microsoft-com:vml" Requires="v">
                <p:oleObj spid="_x0000_s93335" name="Equation" r:id="rId4" imgW="1028254" imgH="241195" progId="Equation.DSMT4">
                  <p:embed/>
                </p:oleObj>
              </mc:Choice>
              <mc:Fallback>
                <p:oleObj name="Equation" r:id="rId4" imgW="1028254" imgH="241195" progId="Equation.DSMT4">
                  <p:embed/>
                  <p:pic>
                    <p:nvPicPr>
                      <p:cNvPr id="0" name="Object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528" y="3759611"/>
                        <a:ext cx="1793383" cy="415135"/>
                      </a:xfrm>
                      <a:prstGeom prst="rect">
                        <a:avLst/>
                      </a:prstGeom>
                      <a:noFill/>
                    </p:spPr>
                  </p:pic>
                </p:oleObj>
              </mc:Fallback>
            </mc:AlternateContent>
          </a:graphicData>
        </a:graphic>
      </p:graphicFrame>
      <p:sp>
        <p:nvSpPr>
          <p:cNvPr id="5" name="Прямоугольник 4"/>
          <p:cNvSpPr/>
          <p:nvPr/>
        </p:nvSpPr>
        <p:spPr>
          <a:xfrm>
            <a:off x="503040" y="4763163"/>
            <a:ext cx="7669360" cy="646331"/>
          </a:xfrm>
          <a:prstGeom prst="rect">
            <a:avLst/>
          </a:prstGeom>
        </p:spPr>
        <p:txBody>
          <a:bodyPr wrap="square">
            <a:spAutoFit/>
          </a:bodyPr>
          <a:lstStyle/>
          <a:p>
            <a:r>
              <a:rPr lang="ru-RU" dirty="0">
                <a:solidFill>
                  <a:srgbClr val="000099"/>
                </a:solidFill>
                <a:latin typeface="+mn-lt"/>
                <a:ea typeface="Calibri" panose="020F0502020204030204" pitchFamily="34" charset="0"/>
              </a:rPr>
              <a:t>Чтобы учесть </a:t>
            </a:r>
            <a:r>
              <a:rPr lang="ru-RU" dirty="0">
                <a:solidFill>
                  <a:srgbClr val="FF0000"/>
                </a:solidFill>
                <a:latin typeface="+mn-lt"/>
                <a:ea typeface="Calibri" panose="020F0502020204030204" pitchFamily="34" charset="0"/>
              </a:rPr>
              <a:t>вклад всех частот</a:t>
            </a:r>
            <a:r>
              <a:rPr lang="ru-RU" dirty="0">
                <a:solidFill>
                  <a:srgbClr val="000099"/>
                </a:solidFill>
                <a:latin typeface="+mn-lt"/>
                <a:ea typeface="Calibri" panose="020F0502020204030204" pitchFamily="34" charset="0"/>
              </a:rPr>
              <a:t>, введем следующее модельное представление для виртуальной частоты</a:t>
            </a:r>
            <a:endParaRPr lang="ru-RU" dirty="0">
              <a:solidFill>
                <a:srgbClr val="000099"/>
              </a:solidFill>
              <a:latin typeface="+mn-lt"/>
            </a:endParaRPr>
          </a:p>
        </p:txBody>
      </p:sp>
      <p:sp>
        <p:nvSpPr>
          <p:cNvPr id="6" name="Rectangle 126"/>
          <p:cNvSpPr>
            <a:spLocks noChangeArrowheads="1"/>
          </p:cNvSpPr>
          <p:nvPr/>
        </p:nvSpPr>
        <p:spPr bwMode="auto">
          <a:xfrm>
            <a:off x="2195736" y="43546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733719242"/>
              </p:ext>
            </p:extLst>
          </p:nvPr>
        </p:nvGraphicFramePr>
        <p:xfrm>
          <a:off x="3192252" y="5409494"/>
          <a:ext cx="2759496" cy="442227"/>
        </p:xfrm>
        <a:graphic>
          <a:graphicData uri="http://schemas.openxmlformats.org/presentationml/2006/ole">
            <mc:AlternateContent xmlns:mc="http://schemas.openxmlformats.org/markup-compatibility/2006">
              <mc:Choice xmlns:v="urn:schemas-microsoft-com:vml" Requires="v">
                <p:oleObj spid="_x0000_s93336" name="Equation" r:id="rId6" imgW="1473200" imgH="241300" progId="Equation.DSMT4">
                  <p:embed/>
                </p:oleObj>
              </mc:Choice>
              <mc:Fallback>
                <p:oleObj name="Equation" r:id="rId6" imgW="1473200" imgH="2413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252" y="5409494"/>
                        <a:ext cx="2759496" cy="442227"/>
                      </a:xfrm>
                      <a:prstGeom prst="rect">
                        <a:avLst/>
                      </a:prstGeom>
                      <a:noFill/>
                    </p:spPr>
                  </p:pic>
                </p:oleObj>
              </mc:Fallback>
            </mc:AlternateContent>
          </a:graphicData>
        </a:graphic>
      </p:graphicFrame>
    </p:spTree>
    <p:extLst>
      <p:ext uri="{BB962C8B-B14F-4D97-AF65-F5344CB8AC3E}">
        <p14:creationId xmlns:p14="http://schemas.microsoft.com/office/powerpoint/2010/main" val="585927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996"/>
          <p:cNvPicPr>
            <a:picLocks noChangeAspect="1" noChangeArrowheads="1"/>
          </p:cNvPicPr>
          <p:nvPr/>
        </p:nvPicPr>
        <p:blipFill>
          <a:blip r:embed="rId3">
            <a:extLst>
              <a:ext uri="{28A0092B-C50C-407E-A947-70E740481C1C}">
                <a14:useLocalDpi xmlns:a14="http://schemas.microsoft.com/office/drawing/2010/main" val="0"/>
              </a:ext>
            </a:extLst>
          </a:blip>
          <a:srcRect b="14764"/>
          <a:stretch>
            <a:fillRect/>
          </a:stretch>
        </p:blipFill>
        <p:spPr bwMode="auto">
          <a:xfrm>
            <a:off x="0" y="1255713"/>
            <a:ext cx="9172575"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468313" y="404813"/>
            <a:ext cx="8156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dirty="0">
                <a:solidFill>
                  <a:srgbClr val="FF0000"/>
                </a:solidFill>
              </a:rPr>
              <a:t>Ранговое распределение 1996г.</a:t>
            </a:r>
          </a:p>
        </p:txBody>
      </p:sp>
    </p:spTree>
    <p:extLst>
      <p:ext uri="{BB962C8B-B14F-4D97-AF65-F5344CB8AC3E}">
        <p14:creationId xmlns:p14="http://schemas.microsoft.com/office/powerpoint/2010/main" val="1780594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2009"/>
          <p:cNvPicPr>
            <a:picLocks noChangeAspect="1" noChangeArrowheads="1"/>
          </p:cNvPicPr>
          <p:nvPr/>
        </p:nvPicPr>
        <p:blipFill>
          <a:blip r:embed="rId3">
            <a:extLst>
              <a:ext uri="{28A0092B-C50C-407E-A947-70E740481C1C}">
                <a14:useLocalDpi xmlns:a14="http://schemas.microsoft.com/office/drawing/2010/main" val="0"/>
              </a:ext>
            </a:extLst>
          </a:blip>
          <a:srcRect b="14764"/>
          <a:stretch>
            <a:fillRect/>
          </a:stretch>
        </p:blipFill>
        <p:spPr bwMode="auto">
          <a:xfrm>
            <a:off x="0" y="1335088"/>
            <a:ext cx="9028113"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468313" y="404813"/>
            <a:ext cx="8156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dirty="0">
                <a:solidFill>
                  <a:srgbClr val="FF0000"/>
                </a:solidFill>
              </a:rPr>
              <a:t>Ранговое распределение</a:t>
            </a:r>
            <a:r>
              <a:rPr lang="ru-RU" altLang="ru-RU" sz="2800" dirty="0">
                <a:solidFill>
                  <a:srgbClr val="FF0000"/>
                </a:solidFill>
              </a:rPr>
              <a:t> </a:t>
            </a:r>
            <a:r>
              <a:rPr lang="ru-RU" altLang="ru-RU" sz="2800" b="1" dirty="0">
                <a:solidFill>
                  <a:srgbClr val="FF0000"/>
                </a:solidFill>
              </a:rPr>
              <a:t>2009г.</a:t>
            </a:r>
          </a:p>
        </p:txBody>
      </p:sp>
    </p:spTree>
    <p:extLst>
      <p:ext uri="{BB962C8B-B14F-4D97-AF65-F5344CB8AC3E}">
        <p14:creationId xmlns:p14="http://schemas.microsoft.com/office/powerpoint/2010/main" val="984602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ChangeArrowheads="1"/>
          </p:cNvSpPr>
          <p:nvPr/>
        </p:nvSpPr>
        <p:spPr bwMode="auto">
          <a:xfrm>
            <a:off x="1533525" y="2867025"/>
            <a:ext cx="21828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4341" name="Rectangle 3"/>
          <p:cNvSpPr>
            <a:spLocks noChangeArrowheads="1"/>
          </p:cNvSpPr>
          <p:nvPr/>
        </p:nvSpPr>
        <p:spPr bwMode="auto">
          <a:xfrm>
            <a:off x="1533525" y="2867025"/>
            <a:ext cx="23209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63492" name="Group 4"/>
          <p:cNvGraphicFramePr>
            <a:graphicFrameLocks noGrp="1"/>
          </p:cNvGraphicFramePr>
          <p:nvPr/>
        </p:nvGraphicFramePr>
        <p:xfrm>
          <a:off x="250825" y="1916113"/>
          <a:ext cx="8642350" cy="3544886"/>
        </p:xfrm>
        <a:graphic>
          <a:graphicData uri="http://schemas.openxmlformats.org/drawingml/2006/table">
            <a:tbl>
              <a:tblPr/>
              <a:tblGrid>
                <a:gridCol w="1584325"/>
                <a:gridCol w="3479800"/>
                <a:gridCol w="3578225"/>
              </a:tblGrid>
              <a:tr h="71609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1996</a:t>
                      </a:r>
                      <a:endParaRPr kumimoji="0" lang="ru-RU" sz="20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ru-RU" sz="20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179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accent2"/>
                          </a:solidFill>
                          <a:effectLst/>
                          <a:latin typeface="Times New Roman" pitchFamily="18" charset="0"/>
                          <a:cs typeface="Times New Roman" pitchFamily="18" charset="0"/>
                        </a:rPr>
                        <a:t>Аппроксимирующая функция</a:t>
                      </a:r>
                      <a:endParaRPr kumimoji="0" lang="ru-RU" sz="2000" b="0" i="0" u="none" strike="noStrike" cap="none" normalizeH="0" baseline="0" smtClean="0">
                        <a:ln>
                          <a:noFill/>
                        </a:ln>
                        <a:solidFill>
                          <a:schemeClr val="accent2"/>
                        </a:solidFill>
                        <a:effectLst/>
                        <a:latin typeface="Arial" pitchFamily="34"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87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accent2"/>
                          </a:solidFill>
                          <a:effectLst/>
                          <a:latin typeface="Times New Roman" pitchFamily="18" charset="0"/>
                          <a:cs typeface="Times New Roman" pitchFamily="18" charset="0"/>
                        </a:rPr>
                        <a:t>Погреш-ность аппроксимации</a:t>
                      </a:r>
                      <a:endParaRPr kumimoji="0" lang="ru-RU" sz="2000" b="0" i="0" u="none" strike="noStrike" cap="none" normalizeH="0" baseline="0" smtClean="0">
                        <a:ln>
                          <a:noFill/>
                        </a:ln>
                        <a:solidFill>
                          <a:schemeClr val="accent2"/>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26%</a:t>
                      </a:r>
                      <a:endParaRPr kumimoji="0" lang="ru-RU" sz="2000" b="1"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ru-RU" sz="2000" b="1" i="0" u="none" strike="noStrike" cap="none" normalizeH="0" baseline="0" smtClean="0">
                        <a:ln>
                          <a:noFill/>
                        </a:ln>
                        <a:solidFill>
                          <a:schemeClr val="tx1"/>
                        </a:solidFill>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60" name="Rectangle 22"/>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14338" name="Object 23"/>
          <p:cNvGraphicFramePr>
            <a:graphicFrameLocks noChangeAspect="1"/>
          </p:cNvGraphicFramePr>
          <p:nvPr/>
        </p:nvGraphicFramePr>
        <p:xfrm>
          <a:off x="2068513" y="2997200"/>
          <a:ext cx="3135312" cy="646113"/>
        </p:xfrm>
        <a:graphic>
          <a:graphicData uri="http://schemas.openxmlformats.org/presentationml/2006/ole">
            <mc:AlternateContent xmlns:mc="http://schemas.openxmlformats.org/markup-compatibility/2006">
              <mc:Choice xmlns:v="urn:schemas-microsoft-com:vml" Requires="v">
                <p:oleObj spid="_x0000_s94354" name="Equation" r:id="rId3" imgW="2031840" imgH="419040" progId="Equation.DSMT4">
                  <p:embed/>
                </p:oleObj>
              </mc:Choice>
              <mc:Fallback>
                <p:oleObj name="Equation" r:id="rId3" imgW="203184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2997200"/>
                        <a:ext cx="3135312"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1" name="Rectangle 24"/>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14339" name="Object 25"/>
          <p:cNvGraphicFramePr>
            <a:graphicFrameLocks noChangeAspect="1"/>
          </p:cNvGraphicFramePr>
          <p:nvPr/>
        </p:nvGraphicFramePr>
        <p:xfrm>
          <a:off x="5383213" y="2997200"/>
          <a:ext cx="3452812" cy="674688"/>
        </p:xfrm>
        <a:graphic>
          <a:graphicData uri="http://schemas.openxmlformats.org/presentationml/2006/ole">
            <mc:AlternateContent xmlns:mc="http://schemas.openxmlformats.org/markup-compatibility/2006">
              <mc:Choice xmlns:v="urn:schemas-microsoft-com:vml" Requires="v">
                <p:oleObj spid="_x0000_s94355" name="Equation" r:id="rId5" imgW="2158920" imgH="419040" progId="Equation.DSMT4">
                  <p:embed/>
                </p:oleObj>
              </mc:Choice>
              <mc:Fallback>
                <p:oleObj name="Equation" r:id="rId5" imgW="215892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213" y="2997200"/>
                        <a:ext cx="3452812"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2" name="Text Box 26"/>
          <p:cNvSpPr txBox="1">
            <a:spLocks noChangeArrowheads="1"/>
          </p:cNvSpPr>
          <p:nvPr/>
        </p:nvSpPr>
        <p:spPr bwMode="auto">
          <a:xfrm>
            <a:off x="1331640" y="227060"/>
            <a:ext cx="5637064"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r>
              <a:rPr lang="ru-RU" altLang="ru-RU" sz="2400" b="1" dirty="0" smtClean="0">
                <a:solidFill>
                  <a:srgbClr val="FF0000"/>
                </a:solidFill>
                <a:latin typeface="+mn-lt"/>
              </a:rPr>
              <a:t>Аппроксимация по </a:t>
            </a:r>
            <a:r>
              <a:rPr lang="ru-RU" altLang="ru-RU" sz="2400" b="1" dirty="0" smtClean="0">
                <a:solidFill>
                  <a:srgbClr val="FF0000"/>
                </a:solidFill>
                <a:latin typeface="+mn-lt"/>
                <a:cs typeface="Times New Roman" panose="02020603050405020304" pitchFamily="18" charset="0"/>
              </a:rPr>
              <a:t>Маслову</a:t>
            </a:r>
            <a:endParaRPr lang="ru-RU" altLang="ru-RU" sz="2400" b="1" dirty="0">
              <a:solidFill>
                <a:srgbClr val="FF0000"/>
              </a:solidFill>
              <a:latin typeface="+mn-lt"/>
            </a:endParaRPr>
          </a:p>
          <a:p>
            <a:pPr algn="ctr" eaLnBrk="1" hangingPunct="1"/>
            <a:endParaRPr lang="ru-RU" altLang="ru-RU" sz="2400" b="1" dirty="0">
              <a:solidFill>
                <a:srgbClr val="FF0000"/>
              </a:solidFill>
              <a:latin typeface="+mn-lt"/>
            </a:endParaRPr>
          </a:p>
        </p:txBody>
      </p:sp>
    </p:spTree>
    <p:extLst>
      <p:ext uri="{BB962C8B-B14F-4D97-AF65-F5344CB8AC3E}">
        <p14:creationId xmlns:p14="http://schemas.microsoft.com/office/powerpoint/2010/main" val="3707903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244705-939A-4F4A-AD4E-8BE5D45E0A21}" type="slidenum">
              <a:rPr lang="ru-RU" altLang="ru-RU"/>
              <a:pPr eaLnBrk="1" hangingPunct="1"/>
              <a:t>54</a:t>
            </a:fld>
            <a:endParaRPr lang="ru-RU" altLang="ru-RU"/>
          </a:p>
        </p:txBody>
      </p:sp>
      <p:sp>
        <p:nvSpPr>
          <p:cNvPr id="43011" name="Rectangle 6"/>
          <p:cNvSpPr>
            <a:spLocks noChangeArrowheads="1"/>
          </p:cNvSpPr>
          <p:nvPr/>
        </p:nvSpPr>
        <p:spPr bwMode="auto">
          <a:xfrm>
            <a:off x="900113" y="260350"/>
            <a:ext cx="7918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ru-RU" altLang="ru-RU" sz="2400" b="1" dirty="0">
                <a:solidFill>
                  <a:srgbClr val="FF0000"/>
                </a:solidFill>
              </a:rPr>
              <a:t>АНАЛИЗ УГОЛОВНОГО КОДЕКСА</a:t>
            </a:r>
          </a:p>
          <a:p>
            <a:pPr algn="ctr">
              <a:lnSpc>
                <a:spcPct val="150000"/>
              </a:lnSpc>
            </a:pPr>
            <a:r>
              <a:rPr lang="ru-RU" altLang="ru-RU" sz="2400" b="1" dirty="0">
                <a:solidFill>
                  <a:srgbClr val="FF0000"/>
                </a:solidFill>
              </a:rPr>
              <a:t>КИТАЯ</a:t>
            </a:r>
            <a:endParaRPr lang="ru-RU" altLang="ru-RU" sz="2400" dirty="0">
              <a:solidFill>
                <a:srgbClr val="FF0000"/>
              </a:solidFill>
            </a:endParaRPr>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060575"/>
            <a:ext cx="48926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713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1CA24C-FA1D-4BDE-9039-BE0D05260CFA}" type="slidenum">
              <a:rPr lang="ru-RU" altLang="ru-RU"/>
              <a:pPr eaLnBrk="1" hangingPunct="1"/>
              <a:t>55</a:t>
            </a:fld>
            <a:endParaRPr lang="ru-RU" altLang="ru-RU"/>
          </a:p>
        </p:txBody>
      </p:sp>
      <p:graphicFrame>
        <p:nvGraphicFramePr>
          <p:cNvPr id="19796" name="Group 340"/>
          <p:cNvGraphicFramePr>
            <a:graphicFrameLocks noGrp="1"/>
          </p:cNvGraphicFramePr>
          <p:nvPr/>
        </p:nvGraphicFramePr>
        <p:xfrm>
          <a:off x="323850" y="836613"/>
          <a:ext cx="8280400" cy="5394790"/>
        </p:xfrm>
        <a:graphic>
          <a:graphicData uri="http://schemas.openxmlformats.org/drawingml/2006/table">
            <a:tbl>
              <a:tblPr/>
              <a:tblGrid>
                <a:gridCol w="6408738"/>
                <a:gridCol w="1073150"/>
                <a:gridCol w="798512"/>
              </a:tblGrid>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YR"/>
                        </a:rPr>
                        <a:t>Категория</a:t>
                      </a:r>
                      <a:endParaRPr kumimoji="0" lang="ru-RU" sz="1400" b="0" i="0" u="none" strike="noStrike" cap="none" normalizeH="0" baseline="0" dirty="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Частота</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Ранг</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5 % от ложно декл суммы устав капит</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2 до 10 % от ложно декл суммы устав капит</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от 20000 до 200000 юаней</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5 до 20 % от  суммы отмыт денег</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4</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от 10000 до 50000 юаней</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5</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5-крат суммы стоим талонов</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6</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5-крат суммы стоим билетов</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7</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9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5 до 20 % от  суммы незак перед, перепрод. Права польз землёй</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8</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5 % от незак привл  капит</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9</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5-крат суммы задолж  по упл налога</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10</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5-крат суммы получ обман путём налога</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11</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от 2 до 5</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12</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от 3 до 7</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13</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на 15 лет</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4</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14</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от 2 до 7</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5</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15</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4">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CYR"/>
                        </a:rPr>
                        <a:t>лиш</a:t>
                      </a:r>
                      <a:r>
                        <a:rPr kumimoji="0" lang="ru-RU" sz="1400" b="0" i="0" u="none" strike="noStrike" cap="none" normalizeH="0" baseline="0" dirty="0" smtClean="0">
                          <a:ln>
                            <a:noFill/>
                          </a:ln>
                          <a:solidFill>
                            <a:schemeClr val="tx1"/>
                          </a:solidFill>
                          <a:effectLst/>
                          <a:latin typeface="Arial CYR"/>
                        </a:rPr>
                        <a:t> </a:t>
                      </a:r>
                      <a:r>
                        <a:rPr kumimoji="0" lang="ru-RU" sz="1400" b="0" i="0" u="none" strike="noStrike" cap="none" normalizeH="0" baseline="0" dirty="0" err="1" smtClean="0">
                          <a:ln>
                            <a:noFill/>
                          </a:ln>
                          <a:solidFill>
                            <a:schemeClr val="tx1"/>
                          </a:solidFill>
                          <a:effectLst/>
                          <a:latin typeface="Arial CYR"/>
                        </a:rPr>
                        <a:t>св</a:t>
                      </a:r>
                      <a:r>
                        <a:rPr kumimoji="0" lang="ru-RU" sz="1400" b="0" i="0" u="none" strike="noStrike" cap="none" normalizeH="0" baseline="0" dirty="0" smtClean="0">
                          <a:ln>
                            <a:noFill/>
                          </a:ln>
                          <a:solidFill>
                            <a:schemeClr val="tx1"/>
                          </a:solidFill>
                          <a:effectLst/>
                          <a:latin typeface="Arial CYR"/>
                        </a:rPr>
                        <a:t> на 7 и более лет</a:t>
                      </a:r>
                      <a:endParaRPr kumimoji="0" lang="ru-RU" sz="1400" b="0" i="0" u="none" strike="noStrike" cap="none" normalizeH="0" baseline="0" dirty="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7</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16</a:t>
                      </a:r>
                      <a:endParaRPr kumimoji="0" lang="ru-RU" sz="1400" b="0" i="0" u="none" strike="noStrike" cap="none" normalizeH="0" baseline="0" smtClean="0">
                        <a:ln>
                          <a:noFill/>
                        </a:ln>
                        <a:solidFill>
                          <a:schemeClr val="tx1"/>
                        </a:solidFill>
                        <a:effectLst/>
                        <a:latin typeface="Arial" pitchFamily="34" charset="0"/>
                      </a:endParaRP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09" name="Rectangle 6"/>
          <p:cNvSpPr>
            <a:spLocks noChangeArrowheads="1"/>
          </p:cNvSpPr>
          <p:nvPr/>
        </p:nvSpPr>
        <p:spPr bwMode="auto">
          <a:xfrm>
            <a:off x="1116013" y="0"/>
            <a:ext cx="7629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ru-RU" altLang="ru-RU" sz="2400" b="1" dirty="0">
                <a:solidFill>
                  <a:srgbClr val="FF0000"/>
                </a:solidFill>
              </a:rPr>
              <a:t>Ранговый анализ УК Китая</a:t>
            </a:r>
            <a:r>
              <a:rPr lang="ru-RU" altLang="ru-RU" sz="2400" dirty="0">
                <a:solidFill>
                  <a:srgbClr val="FF0000"/>
                </a:solidFill>
              </a:rPr>
              <a:t> </a:t>
            </a:r>
          </a:p>
        </p:txBody>
      </p:sp>
    </p:spTree>
    <p:extLst>
      <p:ext uri="{BB962C8B-B14F-4D97-AF65-F5344CB8AC3E}">
        <p14:creationId xmlns:p14="http://schemas.microsoft.com/office/powerpoint/2010/main" val="11979163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Номер слайда 5"/>
          <p:cNvSpPr txBox="1">
            <a:spLocks noGrp="1"/>
          </p:cNvSpPr>
          <p:nvPr/>
        </p:nvSpPr>
        <p:spPr bwMode="auto">
          <a:xfrm>
            <a:off x="6553200" y="6419850"/>
            <a:ext cx="2468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72D2C8E-27E6-4A5D-B6C2-DB44FBCB645F}" type="slidenum">
              <a:rPr lang="ru-RU" altLang="ru-RU" sz="1400"/>
              <a:pPr algn="r" eaLnBrk="1" hangingPunct="1"/>
              <a:t>56</a:t>
            </a:fld>
            <a:endParaRPr lang="ru-RU" altLang="ru-RU" sz="1400"/>
          </a:p>
        </p:txBody>
      </p:sp>
      <p:graphicFrame>
        <p:nvGraphicFramePr>
          <p:cNvPr id="50418" name="Group 242"/>
          <p:cNvGraphicFramePr>
            <a:graphicFrameLocks noGrp="1"/>
          </p:cNvGraphicFramePr>
          <p:nvPr/>
        </p:nvGraphicFramePr>
        <p:xfrm>
          <a:off x="323850" y="620713"/>
          <a:ext cx="8280400" cy="6022982"/>
        </p:xfrm>
        <a:graphic>
          <a:graphicData uri="http://schemas.openxmlformats.org/drawingml/2006/table">
            <a:tbl>
              <a:tblPr/>
              <a:tblGrid>
                <a:gridCol w="6408738"/>
                <a:gridCol w="1073150"/>
                <a:gridCol w="798512"/>
              </a:tblGrid>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Категория</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Частота</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Ранг</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5-крат суммы незак дохода</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7</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17</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от 10000 до 100000 юаней</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9</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18</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в разм от 1 до 5-крат суммы неупл налога</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11</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19</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см казнь</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13</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20</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от 5 до 10</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16</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21</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до 2 лет либо арест</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19</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22</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от 3 до 7</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21</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23</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от 50 до 200 % реализ</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25</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24</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от 120000 до 200000 юаней</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28</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25</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штраф от 50000 до 500000 юаней</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28</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26</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от 3 до 10</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34</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27</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до 5 лет либо арест</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39</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28</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на 10 и более лет</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40</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29</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пожизн</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46</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30</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конфиск</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52</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31</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на 5 и более лет</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56</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32</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лиш св до 3 лет либо арест</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58</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CYR"/>
                        </a:rPr>
                        <a:t>33</a:t>
                      </a:r>
                      <a:endParaRPr kumimoji="0" lang="ru-RU"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37" name="Rectangle 6"/>
          <p:cNvSpPr>
            <a:spLocks noChangeArrowheads="1"/>
          </p:cNvSpPr>
          <p:nvPr/>
        </p:nvSpPr>
        <p:spPr bwMode="auto">
          <a:xfrm>
            <a:off x="1116013" y="0"/>
            <a:ext cx="7629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ru-RU" altLang="ru-RU" sz="2400" b="1">
                <a:solidFill>
                  <a:srgbClr val="FF0000"/>
                </a:solidFill>
              </a:rPr>
              <a:t>Ранговый анализ УК Китая</a:t>
            </a:r>
            <a:r>
              <a:rPr lang="ru-RU" altLang="ru-RU" sz="2400">
                <a:solidFill>
                  <a:srgbClr val="FF0000"/>
                </a:solidFill>
              </a:rPr>
              <a:t> </a:t>
            </a:r>
          </a:p>
        </p:txBody>
      </p:sp>
    </p:spTree>
    <p:extLst>
      <p:ext uri="{BB962C8B-B14F-4D97-AF65-F5344CB8AC3E}">
        <p14:creationId xmlns:p14="http://schemas.microsoft.com/office/powerpoint/2010/main" val="2981047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Номер слайда 5"/>
          <p:cNvSpPr txBox="1">
            <a:spLocks noGrp="1"/>
          </p:cNvSpPr>
          <p:nvPr/>
        </p:nvSpPr>
        <p:spPr bwMode="auto">
          <a:xfrm>
            <a:off x="6553200" y="6419850"/>
            <a:ext cx="2468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FF667F1-E352-4E87-AEB9-11527AC33FBE}" type="slidenum">
              <a:rPr lang="ru-RU" altLang="ru-RU" sz="1400"/>
              <a:pPr algn="r" eaLnBrk="1" hangingPunct="1"/>
              <a:t>57</a:t>
            </a:fld>
            <a:endParaRPr lang="ru-RU" altLang="ru-RU" sz="1400"/>
          </a:p>
        </p:txBody>
      </p:sp>
      <p:sp>
        <p:nvSpPr>
          <p:cNvPr id="12293" name="Rectangle 6"/>
          <p:cNvSpPr>
            <a:spLocks noChangeArrowheads="1"/>
          </p:cNvSpPr>
          <p:nvPr/>
        </p:nvSpPr>
        <p:spPr bwMode="auto">
          <a:xfrm>
            <a:off x="827088" y="0"/>
            <a:ext cx="79184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ru-RU" altLang="ru-RU" sz="2400" b="1" dirty="0" smtClean="0">
                <a:solidFill>
                  <a:srgbClr val="FF0000"/>
                </a:solidFill>
              </a:rPr>
              <a:t>Ранговое распределение для УК </a:t>
            </a:r>
            <a:r>
              <a:rPr lang="ru-RU" altLang="ru-RU" sz="2400" b="1" dirty="0">
                <a:solidFill>
                  <a:srgbClr val="FF0000"/>
                </a:solidFill>
              </a:rPr>
              <a:t>Китая</a:t>
            </a:r>
            <a:r>
              <a:rPr lang="ru-RU" altLang="ru-RU" sz="2400" dirty="0">
                <a:solidFill>
                  <a:srgbClr val="FF0000"/>
                </a:solidFill>
              </a:rPr>
              <a:t> </a:t>
            </a:r>
          </a:p>
        </p:txBody>
      </p:sp>
      <p:sp>
        <p:nvSpPr>
          <p:cNvPr id="12294" name="Rectangle 4"/>
          <p:cNvSpPr>
            <a:spLocks noChangeArrowheads="1"/>
          </p:cNvSpPr>
          <p:nvPr/>
        </p:nvSpPr>
        <p:spPr bwMode="auto">
          <a:xfrm>
            <a:off x="0"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graphicFrame>
        <p:nvGraphicFramePr>
          <p:cNvPr id="12290" name="Object 5"/>
          <p:cNvGraphicFramePr>
            <a:graphicFrameLocks noChangeAspect="1"/>
          </p:cNvGraphicFramePr>
          <p:nvPr/>
        </p:nvGraphicFramePr>
        <p:xfrm>
          <a:off x="1998663" y="5661025"/>
          <a:ext cx="5434012" cy="820738"/>
        </p:xfrm>
        <a:graphic>
          <a:graphicData uri="http://schemas.openxmlformats.org/presentationml/2006/ole">
            <mc:AlternateContent xmlns:mc="http://schemas.openxmlformats.org/markup-compatibility/2006">
              <mc:Choice xmlns:v="urn:schemas-microsoft-com:vml" Requires="v">
                <p:oleObj spid="_x0000_s88208" name="Формула" r:id="rId3" imgW="1511280" imgH="228600" progId="Equation.3">
                  <p:embed/>
                </p:oleObj>
              </mc:Choice>
              <mc:Fallback>
                <p:oleObj name="Формула" r:id="rId3" imgW="1511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663" y="5661025"/>
                        <a:ext cx="5434012"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7"/>
          <p:cNvSpPr txBox="1">
            <a:spLocks noChangeArrowheads="1"/>
          </p:cNvSpPr>
          <p:nvPr/>
        </p:nvSpPr>
        <p:spPr bwMode="auto">
          <a:xfrm>
            <a:off x="950913" y="5105400"/>
            <a:ext cx="282899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dirty="0">
                <a:solidFill>
                  <a:srgbClr val="FF0000"/>
                </a:solidFill>
              </a:rPr>
              <a:t>Теоретическая кривая:</a:t>
            </a:r>
          </a:p>
        </p:txBody>
      </p:sp>
      <p:graphicFrame>
        <p:nvGraphicFramePr>
          <p:cNvPr id="12291" name="Object 8"/>
          <p:cNvGraphicFramePr>
            <a:graphicFrameLocks noChangeAspect="1"/>
          </p:cNvGraphicFramePr>
          <p:nvPr/>
        </p:nvGraphicFramePr>
        <p:xfrm>
          <a:off x="395288" y="620713"/>
          <a:ext cx="8081962" cy="4445000"/>
        </p:xfrm>
        <a:graphic>
          <a:graphicData uri="http://schemas.openxmlformats.org/presentationml/2006/ole">
            <mc:AlternateContent xmlns:mc="http://schemas.openxmlformats.org/markup-compatibility/2006">
              <mc:Choice xmlns:v="urn:schemas-microsoft-com:vml" Requires="v">
                <p:oleObj spid="_x0000_s88209" name="Диаграмма" r:id="rId5" imgW="6372225" imgH="3505200" progId="Excel.Chart.8">
                  <p:embed/>
                </p:oleObj>
              </mc:Choice>
              <mc:Fallback>
                <p:oleObj name="Диаграмма" r:id="rId5" imgW="6372225" imgH="35052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620713"/>
                        <a:ext cx="8081962"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57460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983416" y="5986097"/>
            <a:ext cx="400050" cy="323165"/>
          </a:xfrm>
          <a:prstGeom prst="rect">
            <a:avLst/>
          </a:prstGeom>
          <a:noFill/>
        </p:spPr>
        <p:txBody>
          <a:bodyPr>
            <a:spAutoFit/>
          </a:bodyPr>
          <a:lstStyle/>
          <a:p>
            <a:pPr fontAlgn="auto">
              <a:lnSpc>
                <a:spcPts val="1846"/>
              </a:lnSpc>
              <a:spcBef>
                <a:spcPts val="0"/>
              </a:spcBef>
              <a:spcAft>
                <a:spcPts val="0"/>
              </a:spcAft>
              <a:defRPr/>
            </a:pPr>
            <a:r>
              <a:rPr lang="ru-RU" sz="1292" b="1" spc="-46" dirty="0">
                <a:solidFill>
                  <a:schemeClr val="bg1"/>
                </a:solidFill>
                <a:latin typeface="Helios" pitchFamily="82" charset="0"/>
              </a:rPr>
              <a:t>33</a:t>
            </a:r>
          </a:p>
        </p:txBody>
      </p:sp>
      <p:sp>
        <p:nvSpPr>
          <p:cNvPr id="10" name="TextBox 9"/>
          <p:cNvSpPr txBox="1"/>
          <p:nvPr/>
        </p:nvSpPr>
        <p:spPr>
          <a:xfrm>
            <a:off x="5303228" y="5986097"/>
            <a:ext cx="665285" cy="323165"/>
          </a:xfrm>
          <a:prstGeom prst="rect">
            <a:avLst/>
          </a:prstGeom>
          <a:noFill/>
        </p:spPr>
        <p:txBody>
          <a:bodyPr>
            <a:spAutoFit/>
          </a:bodyPr>
          <a:lstStyle/>
          <a:p>
            <a:pPr fontAlgn="auto">
              <a:lnSpc>
                <a:spcPts val="1846"/>
              </a:lnSpc>
              <a:spcBef>
                <a:spcPts val="0"/>
              </a:spcBef>
              <a:spcAft>
                <a:spcPts val="0"/>
              </a:spcAft>
              <a:defRPr/>
            </a:pPr>
            <a:r>
              <a:rPr lang="ru-RU" sz="1292" b="1" spc="-46" dirty="0">
                <a:solidFill>
                  <a:schemeClr val="bg1"/>
                </a:solidFill>
                <a:latin typeface="Helios" pitchFamily="82" charset="0"/>
              </a:rPr>
              <a:t>2015</a:t>
            </a:r>
          </a:p>
        </p:txBody>
      </p:sp>
      <p:sp>
        <p:nvSpPr>
          <p:cNvPr id="34820" name="TextBox 7"/>
          <p:cNvSpPr txBox="1">
            <a:spLocks noChangeArrowheads="1"/>
          </p:cNvSpPr>
          <p:nvPr/>
        </p:nvSpPr>
        <p:spPr bwMode="auto">
          <a:xfrm>
            <a:off x="383931" y="6021267"/>
            <a:ext cx="39873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1846"/>
              </a:lnSpc>
            </a:pPr>
            <a:r>
              <a:rPr lang="ru-RU" altLang="ru-RU" sz="1292" b="1">
                <a:solidFill>
                  <a:schemeClr val="bg1"/>
                </a:solidFill>
                <a:latin typeface="Helios"/>
              </a:rPr>
              <a:t>ВКР Никитина Евгения Юрьевна</a:t>
            </a:r>
          </a:p>
        </p:txBody>
      </p:sp>
      <p:pic>
        <p:nvPicPr>
          <p:cNvPr id="34822" name="Рисунок 15" descr="zZdknLc7WO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5175369" cy="380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8"/>
          <p:cNvSpPr txBox="1">
            <a:spLocks noChangeArrowheads="1"/>
          </p:cNvSpPr>
          <p:nvPr/>
        </p:nvSpPr>
        <p:spPr bwMode="auto">
          <a:xfrm>
            <a:off x="1203254" y="260648"/>
            <a:ext cx="720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ru-RU" altLang="ru-RU" b="1" dirty="0">
                <a:solidFill>
                  <a:srgbClr val="FF0000"/>
                </a:solidFill>
                <a:latin typeface="+mn-lt"/>
              </a:rPr>
              <a:t>И</a:t>
            </a:r>
            <a:r>
              <a:rPr lang="ru-RU" altLang="ru-RU" b="1" dirty="0" smtClean="0">
                <a:solidFill>
                  <a:srgbClr val="FF0000"/>
                </a:solidFill>
                <a:latin typeface="+mn-lt"/>
              </a:rPr>
              <a:t>сследование </a:t>
            </a:r>
            <a:r>
              <a:rPr lang="ru-RU" altLang="ru-RU" b="1" dirty="0">
                <a:solidFill>
                  <a:srgbClr val="FF0000"/>
                </a:solidFill>
                <a:latin typeface="+mn-lt"/>
              </a:rPr>
              <a:t>степени влияния географического фактора (площади) на динамику империй и государств</a:t>
            </a:r>
          </a:p>
        </p:txBody>
      </p:sp>
      <p:pic>
        <p:nvPicPr>
          <p:cNvPr id="2" name="Рисунок 1"/>
          <p:cNvPicPr>
            <a:picLocks noChangeAspect="1"/>
          </p:cNvPicPr>
          <p:nvPr/>
        </p:nvPicPr>
        <p:blipFill>
          <a:blip r:embed="rId4"/>
          <a:stretch>
            <a:fillRect/>
          </a:stretch>
        </p:blipFill>
        <p:spPr>
          <a:xfrm>
            <a:off x="5968514" y="1420770"/>
            <a:ext cx="2260844" cy="3452607"/>
          </a:xfrm>
          <a:prstGeom prst="rect">
            <a:avLst/>
          </a:prstGeom>
        </p:spPr>
      </p:pic>
    </p:spTree>
    <p:extLst>
      <p:ext uri="{BB962C8B-B14F-4D97-AF65-F5344CB8AC3E}">
        <p14:creationId xmlns:p14="http://schemas.microsoft.com/office/powerpoint/2010/main" val="4174183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59</a:t>
            </a:fld>
            <a:endParaRPr lang="ru-RU" altLang="ru-RU"/>
          </a:p>
        </p:txBody>
      </p:sp>
      <p:pic>
        <p:nvPicPr>
          <p:cNvPr id="5" name="Рисунок 4"/>
          <p:cNvPicPr>
            <a:picLocks noChangeAspect="1"/>
          </p:cNvPicPr>
          <p:nvPr/>
        </p:nvPicPr>
        <p:blipFill>
          <a:blip r:embed="rId2"/>
          <a:stretch>
            <a:fillRect/>
          </a:stretch>
        </p:blipFill>
        <p:spPr>
          <a:xfrm>
            <a:off x="26914" y="620688"/>
            <a:ext cx="4440961" cy="3172115"/>
          </a:xfrm>
          <a:prstGeom prst="rect">
            <a:avLst/>
          </a:prstGeom>
        </p:spPr>
      </p:pic>
      <p:pic>
        <p:nvPicPr>
          <p:cNvPr id="6" name="Рисунок 5"/>
          <p:cNvPicPr>
            <a:picLocks noChangeAspect="1"/>
          </p:cNvPicPr>
          <p:nvPr/>
        </p:nvPicPr>
        <p:blipFill>
          <a:blip r:embed="rId3"/>
          <a:stretch>
            <a:fillRect/>
          </a:stretch>
        </p:blipFill>
        <p:spPr>
          <a:xfrm>
            <a:off x="4788024" y="620688"/>
            <a:ext cx="4089723" cy="3176061"/>
          </a:xfrm>
          <a:prstGeom prst="rect">
            <a:avLst/>
          </a:prstGeom>
        </p:spPr>
      </p:pic>
      <p:pic>
        <p:nvPicPr>
          <p:cNvPr id="4" name="Рисунок 3"/>
          <p:cNvPicPr>
            <a:picLocks noChangeAspect="1"/>
          </p:cNvPicPr>
          <p:nvPr/>
        </p:nvPicPr>
        <p:blipFill>
          <a:blip r:embed="rId4"/>
          <a:stretch>
            <a:fillRect/>
          </a:stretch>
        </p:blipFill>
        <p:spPr>
          <a:xfrm>
            <a:off x="0" y="4330828"/>
            <a:ext cx="9144000" cy="1063530"/>
          </a:xfrm>
          <a:prstGeom prst="rect">
            <a:avLst/>
          </a:prstGeom>
        </p:spPr>
      </p:pic>
      <p:sp>
        <p:nvSpPr>
          <p:cNvPr id="8" name="Прямоугольник 7"/>
          <p:cNvSpPr/>
          <p:nvPr/>
        </p:nvSpPr>
        <p:spPr>
          <a:xfrm>
            <a:off x="1926828" y="107143"/>
            <a:ext cx="4572000" cy="369332"/>
          </a:xfrm>
          <a:prstGeom prst="rect">
            <a:avLst/>
          </a:prstGeom>
        </p:spPr>
        <p:txBody>
          <a:bodyPr>
            <a:spAutoFit/>
          </a:bodyPr>
          <a:lstStyle/>
          <a:p>
            <a:pPr algn="ctr"/>
            <a:r>
              <a:rPr lang="ru-RU" altLang="ru-RU" b="1" dirty="0" smtClean="0">
                <a:solidFill>
                  <a:srgbClr val="FF0000"/>
                </a:solidFill>
              </a:rPr>
              <a:t>Построение ранговых кривых</a:t>
            </a:r>
            <a:endParaRPr lang="ru-RU" dirty="0"/>
          </a:p>
        </p:txBody>
      </p:sp>
      <p:pic>
        <p:nvPicPr>
          <p:cNvPr id="9" name="Рисунок 8"/>
          <p:cNvPicPr>
            <a:picLocks noChangeAspect="1"/>
          </p:cNvPicPr>
          <p:nvPr/>
        </p:nvPicPr>
        <p:blipFill>
          <a:blip r:embed="rId5"/>
          <a:stretch>
            <a:fillRect/>
          </a:stretch>
        </p:blipFill>
        <p:spPr>
          <a:xfrm>
            <a:off x="-12079" y="5468912"/>
            <a:ext cx="9151539" cy="926942"/>
          </a:xfrm>
          <a:prstGeom prst="rect">
            <a:avLst/>
          </a:prstGeom>
        </p:spPr>
      </p:pic>
    </p:spTree>
    <p:extLst>
      <p:ext uri="{BB962C8B-B14F-4D97-AF65-F5344CB8AC3E}">
        <p14:creationId xmlns:p14="http://schemas.microsoft.com/office/powerpoint/2010/main" val="233919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a:t>
            </a:fld>
            <a:endParaRPr lang="ru-RU" alt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614" y="2767238"/>
            <a:ext cx="1476210" cy="2328387"/>
          </a:xfrm>
          <a:prstGeom prst="rect">
            <a:avLst/>
          </a:prstGeom>
        </p:spPr>
      </p:pic>
      <p:sp>
        <p:nvSpPr>
          <p:cNvPr id="4" name="Прямоугольник 3"/>
          <p:cNvSpPr/>
          <p:nvPr/>
        </p:nvSpPr>
        <p:spPr>
          <a:xfrm>
            <a:off x="5961377" y="5358020"/>
            <a:ext cx="3168352" cy="923330"/>
          </a:xfrm>
          <a:prstGeom prst="rect">
            <a:avLst/>
          </a:prstGeom>
        </p:spPr>
        <p:txBody>
          <a:bodyPr wrap="square">
            <a:spAutoFit/>
          </a:bodyPr>
          <a:lstStyle/>
          <a:p>
            <a:r>
              <a:rPr lang="ru-RU" b="1" dirty="0"/>
              <a:t>Чарльз </a:t>
            </a:r>
            <a:r>
              <a:rPr lang="ru-RU" b="1" dirty="0" err="1"/>
              <a:t>Фрэнсис</a:t>
            </a:r>
            <a:r>
              <a:rPr lang="ru-RU" b="1" dirty="0"/>
              <a:t> </a:t>
            </a:r>
            <a:r>
              <a:rPr lang="ru-RU" b="1" dirty="0" smtClean="0"/>
              <a:t>Рихтер </a:t>
            </a:r>
          </a:p>
          <a:p>
            <a:r>
              <a:rPr lang="ru-RU" dirty="0" smtClean="0"/>
              <a:t>(</a:t>
            </a:r>
            <a:r>
              <a:rPr lang="ru-RU" dirty="0"/>
              <a:t>1900 </a:t>
            </a:r>
            <a:r>
              <a:rPr lang="en-US" dirty="0"/>
              <a:t>-</a:t>
            </a:r>
            <a:r>
              <a:rPr lang="ru-RU" dirty="0"/>
              <a:t>19</a:t>
            </a:r>
            <a:r>
              <a:rPr lang="en-US" dirty="0" smtClean="0"/>
              <a:t>85</a:t>
            </a:r>
            <a:r>
              <a:rPr lang="ru-RU" dirty="0" smtClean="0"/>
              <a:t>) </a:t>
            </a:r>
          </a:p>
          <a:p>
            <a:r>
              <a:rPr lang="ru-RU" dirty="0" smtClean="0">
                <a:solidFill>
                  <a:srgbClr val="000099"/>
                </a:solidFill>
              </a:rPr>
              <a:t>американский сейсмолог</a:t>
            </a:r>
            <a:endParaRPr lang="ru-RU" dirty="0">
              <a:solidFill>
                <a:srgbClr val="000099"/>
              </a:solidFill>
            </a:endParaRPr>
          </a:p>
        </p:txBody>
      </p:sp>
      <p:sp>
        <p:nvSpPr>
          <p:cNvPr id="6" name="Прямоугольник 5"/>
          <p:cNvSpPr/>
          <p:nvPr/>
        </p:nvSpPr>
        <p:spPr>
          <a:xfrm>
            <a:off x="266684" y="5219521"/>
            <a:ext cx="4572000" cy="1200329"/>
          </a:xfrm>
          <a:prstGeom prst="rect">
            <a:avLst/>
          </a:prstGeom>
        </p:spPr>
        <p:txBody>
          <a:bodyPr>
            <a:spAutoFit/>
          </a:bodyPr>
          <a:lstStyle/>
          <a:p>
            <a:r>
              <a:rPr lang="ru-RU" b="1" dirty="0" err="1"/>
              <a:t>Бено</a:t>
            </a:r>
            <a:r>
              <a:rPr lang="ru-RU" b="1" dirty="0"/>
              <a:t> </a:t>
            </a:r>
            <a:r>
              <a:rPr lang="ru-RU" b="1" dirty="0" err="1"/>
              <a:t>Гутенберг</a:t>
            </a:r>
            <a:r>
              <a:rPr lang="ru-RU" dirty="0"/>
              <a:t> </a:t>
            </a:r>
            <a:endParaRPr lang="en-US" dirty="0" smtClean="0"/>
          </a:p>
          <a:p>
            <a:r>
              <a:rPr lang="ru-RU" dirty="0"/>
              <a:t> </a:t>
            </a:r>
            <a:r>
              <a:rPr lang="ru-RU" i="1" dirty="0" err="1"/>
              <a:t>Beno</a:t>
            </a:r>
            <a:r>
              <a:rPr lang="ru-RU" i="1" dirty="0"/>
              <a:t> </a:t>
            </a:r>
            <a:r>
              <a:rPr lang="ru-RU" i="1" dirty="0" err="1"/>
              <a:t>Gutenberg</a:t>
            </a:r>
            <a:r>
              <a:rPr lang="ru-RU" dirty="0"/>
              <a:t>; </a:t>
            </a:r>
            <a:endParaRPr lang="ru-RU" dirty="0" smtClean="0"/>
          </a:p>
          <a:p>
            <a:r>
              <a:rPr lang="ru-RU" dirty="0"/>
              <a:t>(</a:t>
            </a:r>
            <a:r>
              <a:rPr lang="ru-RU" dirty="0" smtClean="0"/>
              <a:t>1889</a:t>
            </a:r>
            <a:r>
              <a:rPr lang="ru-RU" dirty="0"/>
              <a:t> </a:t>
            </a:r>
            <a:r>
              <a:rPr lang="ru-RU" dirty="0" smtClean="0"/>
              <a:t>—1960</a:t>
            </a:r>
            <a:r>
              <a:rPr lang="ru-RU" dirty="0"/>
              <a:t>) </a:t>
            </a:r>
            <a:endParaRPr lang="ru-RU" dirty="0" smtClean="0"/>
          </a:p>
          <a:p>
            <a:r>
              <a:rPr lang="ru-RU" dirty="0" smtClean="0">
                <a:solidFill>
                  <a:srgbClr val="000099"/>
                </a:solidFill>
              </a:rPr>
              <a:t>немецко-американский сейсмолог</a:t>
            </a:r>
            <a:endParaRPr lang="ru-RU" dirty="0">
              <a:solidFill>
                <a:srgbClr val="000099"/>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48" y="2879067"/>
            <a:ext cx="1759554" cy="2104731"/>
          </a:xfrm>
          <a:prstGeom prst="rect">
            <a:avLst/>
          </a:prstGeom>
        </p:spPr>
      </p:pic>
      <p:sp>
        <p:nvSpPr>
          <p:cNvPr id="16" name="Прямоугольник 15"/>
          <p:cNvSpPr/>
          <p:nvPr/>
        </p:nvSpPr>
        <p:spPr>
          <a:xfrm>
            <a:off x="379682" y="611877"/>
            <a:ext cx="8604448" cy="646331"/>
          </a:xfrm>
          <a:prstGeom prst="rect">
            <a:avLst/>
          </a:prstGeom>
        </p:spPr>
        <p:txBody>
          <a:bodyPr wrap="square">
            <a:spAutoFit/>
          </a:bodyPr>
          <a:lstStyle/>
          <a:p>
            <a:r>
              <a:rPr lang="en-US" dirty="0">
                <a:solidFill>
                  <a:srgbClr val="FF0000"/>
                </a:solidFill>
                <a:latin typeface="Times New Roman" panose="02020603050405020304" pitchFamily="18" charset="0"/>
                <a:ea typeface="Calibri" panose="020F0502020204030204" pitchFamily="34" charset="0"/>
              </a:rPr>
              <a:t>B. Gutenberg and C. F. Richter</a:t>
            </a:r>
            <a:r>
              <a:rPr lang="en-US" dirty="0">
                <a:solidFill>
                  <a:srgbClr val="000099"/>
                </a:solidFill>
                <a:latin typeface="Times New Roman" panose="02020603050405020304" pitchFamily="18" charset="0"/>
                <a:ea typeface="Calibri" panose="020F0502020204030204" pitchFamily="34" charset="0"/>
              </a:rPr>
              <a:t>, “Frequency of earthquakes in California</a:t>
            </a:r>
            <a:r>
              <a:rPr lang="en-US" dirty="0" smtClean="0">
                <a:solidFill>
                  <a:srgbClr val="000099"/>
                </a:solidFill>
                <a:latin typeface="Times New Roman" panose="02020603050405020304" pitchFamily="18" charset="0"/>
                <a:ea typeface="Calibri" panose="020F0502020204030204" pitchFamily="34" charset="0"/>
              </a:rPr>
              <a:t>,”</a:t>
            </a:r>
          </a:p>
          <a:p>
            <a:r>
              <a:rPr lang="en-US" dirty="0" smtClean="0">
                <a:solidFill>
                  <a:srgbClr val="000099"/>
                </a:solidFill>
                <a:latin typeface="Times New Roman" panose="02020603050405020304" pitchFamily="18" charset="0"/>
                <a:ea typeface="Calibri" panose="020F0502020204030204" pitchFamily="34" charset="0"/>
              </a:rPr>
              <a:t> </a:t>
            </a:r>
            <a:r>
              <a:rPr lang="en-US" dirty="0">
                <a:solidFill>
                  <a:srgbClr val="000099"/>
                </a:solidFill>
                <a:latin typeface="Times New Roman" panose="02020603050405020304" pitchFamily="18" charset="0"/>
                <a:ea typeface="Calibri" panose="020F0502020204030204" pitchFamily="34" charset="0"/>
              </a:rPr>
              <a:t>Bull. </a:t>
            </a:r>
            <a:r>
              <a:rPr lang="en-US" dirty="0" err="1">
                <a:solidFill>
                  <a:srgbClr val="000099"/>
                </a:solidFill>
                <a:latin typeface="Times New Roman" panose="02020603050405020304" pitchFamily="18" charset="0"/>
                <a:ea typeface="Calibri" panose="020F0502020204030204" pitchFamily="34" charset="0"/>
              </a:rPr>
              <a:t>Seismol</a:t>
            </a:r>
            <a:r>
              <a:rPr lang="en-US" dirty="0">
                <a:solidFill>
                  <a:srgbClr val="000099"/>
                </a:solidFill>
                <a:latin typeface="Times New Roman" panose="02020603050405020304" pitchFamily="18" charset="0"/>
                <a:ea typeface="Calibri" panose="020F0502020204030204" pitchFamily="34" charset="0"/>
              </a:rPr>
              <a:t>. Soc. Am. 34, 185–188 (1944)</a:t>
            </a:r>
            <a:endParaRPr lang="ru-RU" dirty="0">
              <a:solidFill>
                <a:srgbClr val="000099"/>
              </a:solidFill>
            </a:endParaRPr>
          </a:p>
        </p:txBody>
      </p:sp>
      <p:pic>
        <p:nvPicPr>
          <p:cNvPr id="17" name="Рисунок 16"/>
          <p:cNvPicPr>
            <a:picLocks noChangeAspect="1"/>
          </p:cNvPicPr>
          <p:nvPr/>
        </p:nvPicPr>
        <p:blipFill>
          <a:blip r:embed="rId4"/>
          <a:stretch>
            <a:fillRect/>
          </a:stretch>
        </p:blipFill>
        <p:spPr>
          <a:xfrm>
            <a:off x="1876002" y="3504794"/>
            <a:ext cx="5553102" cy="1557912"/>
          </a:xfrm>
          <a:prstGeom prst="rect">
            <a:avLst/>
          </a:prstGeom>
        </p:spPr>
      </p:pic>
      <p:pic>
        <p:nvPicPr>
          <p:cNvPr id="18" name="Рисунок 17"/>
          <p:cNvPicPr>
            <a:picLocks noChangeAspect="1"/>
          </p:cNvPicPr>
          <p:nvPr/>
        </p:nvPicPr>
        <p:blipFill>
          <a:blip r:embed="rId5"/>
          <a:stretch>
            <a:fillRect/>
          </a:stretch>
        </p:blipFill>
        <p:spPr>
          <a:xfrm>
            <a:off x="1132203" y="1823104"/>
            <a:ext cx="3201851" cy="760649"/>
          </a:xfrm>
          <a:prstGeom prst="rect">
            <a:avLst/>
          </a:prstGeom>
        </p:spPr>
      </p:pic>
      <p:sp>
        <p:nvSpPr>
          <p:cNvPr id="5" name="Прямоугольник 4"/>
          <p:cNvSpPr/>
          <p:nvPr/>
        </p:nvSpPr>
        <p:spPr>
          <a:xfrm>
            <a:off x="2664296" y="222169"/>
            <a:ext cx="4572000" cy="369332"/>
          </a:xfrm>
          <a:prstGeom prst="rect">
            <a:avLst/>
          </a:prstGeom>
        </p:spPr>
        <p:txBody>
          <a:bodyPr>
            <a:spAutoFit/>
          </a:bodyPr>
          <a:lstStyle/>
          <a:p>
            <a:r>
              <a:rPr lang="ru-RU" b="1" dirty="0">
                <a:solidFill>
                  <a:srgbClr val="FF0000"/>
                </a:solidFill>
              </a:rPr>
              <a:t>Закон </a:t>
            </a:r>
            <a:r>
              <a:rPr lang="ru-RU" b="1" dirty="0" err="1">
                <a:solidFill>
                  <a:srgbClr val="FF0000"/>
                </a:solidFill>
              </a:rPr>
              <a:t>Гутенберга</a:t>
            </a:r>
            <a:r>
              <a:rPr lang="ru-RU" b="1" dirty="0">
                <a:solidFill>
                  <a:srgbClr val="FF0000"/>
                </a:solidFill>
              </a:rPr>
              <a:t> </a:t>
            </a:r>
            <a:r>
              <a:rPr lang="ru-RU" b="1" dirty="0" smtClean="0">
                <a:solidFill>
                  <a:srgbClr val="FF0000"/>
                </a:solidFill>
              </a:rPr>
              <a:t>—</a:t>
            </a:r>
            <a:r>
              <a:rPr lang="ru-RU" b="1" dirty="0">
                <a:solidFill>
                  <a:srgbClr val="FF0000"/>
                </a:solidFill>
              </a:rPr>
              <a:t>Рихтера</a:t>
            </a:r>
            <a:r>
              <a:rPr lang="ru-RU" b="1" dirty="0" smtClean="0">
                <a:solidFill>
                  <a:srgbClr val="FF0000"/>
                </a:solidFill>
              </a:rPr>
              <a:t> </a:t>
            </a:r>
            <a:endParaRPr lang="ru-RU" dirty="0">
              <a:solidFill>
                <a:srgbClr val="FF0000"/>
              </a:solidFill>
            </a:endParaRPr>
          </a:p>
        </p:txBody>
      </p:sp>
      <p:sp>
        <p:nvSpPr>
          <p:cNvPr id="11" name="Прямоугольник 10"/>
          <p:cNvSpPr/>
          <p:nvPr/>
        </p:nvSpPr>
        <p:spPr>
          <a:xfrm>
            <a:off x="408808" y="1310477"/>
            <a:ext cx="8632016" cy="646331"/>
          </a:xfrm>
          <a:prstGeom prst="rect">
            <a:avLst/>
          </a:prstGeom>
        </p:spPr>
        <p:txBody>
          <a:bodyPr wrap="square">
            <a:spAutoFit/>
          </a:bodyPr>
          <a:lstStyle/>
          <a:p>
            <a:r>
              <a:rPr lang="ru-RU" dirty="0" smtClean="0">
                <a:solidFill>
                  <a:srgbClr val="000099"/>
                </a:solidFill>
              </a:rPr>
              <a:t>В сейсмологии </a:t>
            </a:r>
            <a:r>
              <a:rPr lang="ru-RU" dirty="0">
                <a:solidFill>
                  <a:srgbClr val="000099"/>
                </a:solidFill>
              </a:rPr>
              <a:t>описывает зависимость </a:t>
            </a:r>
            <a:r>
              <a:rPr lang="ru-RU" dirty="0" smtClean="0">
                <a:solidFill>
                  <a:srgbClr val="000099"/>
                </a:solidFill>
              </a:rPr>
              <a:t>между </a:t>
            </a:r>
            <a:r>
              <a:rPr lang="ru-RU" dirty="0" smtClean="0">
                <a:solidFill>
                  <a:srgbClr val="000099"/>
                </a:solidFill>
                <a:hlinkClick r:id="rId6" tooltip="Магнитуда землетрясения"/>
              </a:rPr>
              <a:t>магнитудой</a:t>
            </a:r>
            <a:r>
              <a:rPr lang="ru-RU" dirty="0" smtClean="0">
                <a:solidFill>
                  <a:srgbClr val="000099"/>
                </a:solidFill>
              </a:rPr>
              <a:t> </a:t>
            </a:r>
            <a:r>
              <a:rPr lang="ru-RU" dirty="0">
                <a:solidFill>
                  <a:srgbClr val="000099"/>
                </a:solidFill>
              </a:rPr>
              <a:t>и общим числом </a:t>
            </a:r>
            <a:r>
              <a:rPr lang="ru-RU" dirty="0">
                <a:solidFill>
                  <a:srgbClr val="000099"/>
                </a:solidFill>
                <a:hlinkClick r:id="rId7" tooltip="Землетрясение"/>
              </a:rPr>
              <a:t>землетрясений</a:t>
            </a:r>
            <a:r>
              <a:rPr lang="ru-RU" dirty="0">
                <a:solidFill>
                  <a:srgbClr val="000099"/>
                </a:solidFill>
              </a:rPr>
              <a:t> для любого заданного региона и </a:t>
            </a:r>
          </a:p>
        </p:txBody>
      </p:sp>
      <p:pic>
        <p:nvPicPr>
          <p:cNvPr id="10" name="Рисунок 9"/>
          <p:cNvPicPr>
            <a:picLocks noChangeAspect="1"/>
          </p:cNvPicPr>
          <p:nvPr/>
        </p:nvPicPr>
        <p:blipFill>
          <a:blip r:embed="rId8"/>
          <a:stretch>
            <a:fillRect/>
          </a:stretch>
        </p:blipFill>
        <p:spPr>
          <a:xfrm>
            <a:off x="4638890" y="1860699"/>
            <a:ext cx="2927562" cy="344419"/>
          </a:xfrm>
          <a:prstGeom prst="rect">
            <a:avLst/>
          </a:prstGeom>
        </p:spPr>
      </p:pic>
      <p:pic>
        <p:nvPicPr>
          <p:cNvPr id="12" name="Рисунок 11"/>
          <p:cNvPicPr>
            <a:picLocks noChangeAspect="1"/>
          </p:cNvPicPr>
          <p:nvPr/>
        </p:nvPicPr>
        <p:blipFill>
          <a:blip r:embed="rId9"/>
          <a:stretch>
            <a:fillRect/>
          </a:stretch>
        </p:blipFill>
        <p:spPr>
          <a:xfrm>
            <a:off x="4652553" y="2475785"/>
            <a:ext cx="1718502" cy="335645"/>
          </a:xfrm>
          <a:prstGeom prst="rect">
            <a:avLst/>
          </a:prstGeom>
        </p:spPr>
      </p:pic>
    </p:spTree>
    <p:extLst>
      <p:ext uri="{BB962C8B-B14F-4D97-AF65-F5344CB8AC3E}">
        <p14:creationId xmlns:p14="http://schemas.microsoft.com/office/powerpoint/2010/main" val="3858968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60</a:t>
            </a:fld>
            <a:endParaRPr lang="ru-RU" altLang="ru-RU"/>
          </a:p>
        </p:txBody>
      </p:sp>
      <p:pic>
        <p:nvPicPr>
          <p:cNvPr id="3" name="Рисунок 2"/>
          <p:cNvPicPr>
            <a:picLocks noChangeAspect="1"/>
          </p:cNvPicPr>
          <p:nvPr/>
        </p:nvPicPr>
        <p:blipFill>
          <a:blip r:embed="rId2"/>
          <a:stretch>
            <a:fillRect/>
          </a:stretch>
        </p:blipFill>
        <p:spPr>
          <a:xfrm>
            <a:off x="24788" y="299876"/>
            <a:ext cx="4385225" cy="3416027"/>
          </a:xfrm>
          <a:prstGeom prst="rect">
            <a:avLst/>
          </a:prstGeom>
        </p:spPr>
      </p:pic>
      <p:pic>
        <p:nvPicPr>
          <p:cNvPr id="4" name="Рисунок 3"/>
          <p:cNvPicPr>
            <a:picLocks noChangeAspect="1"/>
          </p:cNvPicPr>
          <p:nvPr/>
        </p:nvPicPr>
        <p:blipFill>
          <a:blip r:embed="rId3"/>
          <a:stretch>
            <a:fillRect/>
          </a:stretch>
        </p:blipFill>
        <p:spPr>
          <a:xfrm>
            <a:off x="4603532" y="349956"/>
            <a:ext cx="4284132" cy="3399366"/>
          </a:xfrm>
          <a:prstGeom prst="rect">
            <a:avLst/>
          </a:prstGeom>
        </p:spPr>
      </p:pic>
      <p:pic>
        <p:nvPicPr>
          <p:cNvPr id="5" name="Рисунок 4"/>
          <p:cNvPicPr>
            <a:picLocks noChangeAspect="1"/>
          </p:cNvPicPr>
          <p:nvPr/>
        </p:nvPicPr>
        <p:blipFill>
          <a:blip r:embed="rId4"/>
          <a:stretch>
            <a:fillRect/>
          </a:stretch>
        </p:blipFill>
        <p:spPr>
          <a:xfrm>
            <a:off x="107504" y="4005064"/>
            <a:ext cx="8635936" cy="2414786"/>
          </a:xfrm>
          <a:prstGeom prst="rect">
            <a:avLst/>
          </a:prstGeom>
        </p:spPr>
      </p:pic>
    </p:spTree>
    <p:extLst>
      <p:ext uri="{BB962C8B-B14F-4D97-AF65-F5344CB8AC3E}">
        <p14:creationId xmlns:p14="http://schemas.microsoft.com/office/powerpoint/2010/main" val="3374805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61</a:t>
            </a:fld>
            <a:endParaRPr lang="ru-RU" altLang="ru-RU"/>
          </a:p>
        </p:txBody>
      </p:sp>
      <p:sp>
        <p:nvSpPr>
          <p:cNvPr id="5" name="Text Box 3"/>
          <p:cNvSpPr txBox="1">
            <a:spLocks noChangeArrowheads="1"/>
          </p:cNvSpPr>
          <p:nvPr/>
        </p:nvSpPr>
        <p:spPr bwMode="auto">
          <a:xfrm>
            <a:off x="5395633" y="2481313"/>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b="1" dirty="0" smtClean="0">
                <a:solidFill>
                  <a:srgbClr val="C00000"/>
                </a:solidFill>
              </a:rPr>
              <a:t>Имперская кривая</a:t>
            </a:r>
            <a:endParaRPr lang="ru-RU" altLang="ru-RU" b="1" dirty="0">
              <a:solidFill>
                <a:srgbClr val="C00000"/>
              </a:solidFill>
            </a:endParaRPr>
          </a:p>
        </p:txBody>
      </p:sp>
      <p:pic>
        <p:nvPicPr>
          <p:cNvPr id="6" name="Picture 53" descr="Китай"/>
          <p:cNvPicPr>
            <a:picLocks noChangeAspect="1" noChangeArrowheads="1"/>
          </p:cNvPicPr>
          <p:nvPr/>
        </p:nvPicPr>
        <p:blipFill>
          <a:blip r:embed="rId2">
            <a:extLst>
              <a:ext uri="{28A0092B-C50C-407E-A947-70E740481C1C}">
                <a14:useLocalDpi xmlns:a14="http://schemas.microsoft.com/office/drawing/2010/main" val="0"/>
              </a:ext>
            </a:extLst>
          </a:blip>
          <a:srcRect t="3723" b="17021"/>
          <a:stretch>
            <a:fillRect/>
          </a:stretch>
        </p:blipFill>
        <p:spPr bwMode="auto">
          <a:xfrm>
            <a:off x="136481" y="1022220"/>
            <a:ext cx="5047587" cy="24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4" descr="Римская империя_полная"/>
          <p:cNvPicPr>
            <a:picLocks noChangeAspect="1" noChangeArrowheads="1"/>
          </p:cNvPicPr>
          <p:nvPr/>
        </p:nvPicPr>
        <p:blipFill>
          <a:blip r:embed="rId3">
            <a:extLst>
              <a:ext uri="{28A0092B-C50C-407E-A947-70E740481C1C}">
                <a14:useLocalDpi xmlns:a14="http://schemas.microsoft.com/office/drawing/2010/main" val="0"/>
              </a:ext>
            </a:extLst>
          </a:blip>
          <a:srcRect t="2727" r="20386" b="24243"/>
          <a:stretch>
            <a:fillRect/>
          </a:stretch>
        </p:blipFill>
        <p:spPr bwMode="auto">
          <a:xfrm>
            <a:off x="3629229" y="3649587"/>
            <a:ext cx="5482748" cy="266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4"/>
          <a:stretch>
            <a:fillRect/>
          </a:stretch>
        </p:blipFill>
        <p:spPr>
          <a:xfrm>
            <a:off x="323528" y="3649587"/>
            <a:ext cx="2789561" cy="368313"/>
          </a:xfrm>
          <a:prstGeom prst="rect">
            <a:avLst/>
          </a:prstGeom>
        </p:spPr>
      </p:pic>
      <p:pic>
        <p:nvPicPr>
          <p:cNvPr id="9" name="Рисунок 8"/>
          <p:cNvPicPr>
            <a:picLocks noChangeAspect="1"/>
          </p:cNvPicPr>
          <p:nvPr/>
        </p:nvPicPr>
        <p:blipFill>
          <a:blip r:embed="rId5"/>
          <a:stretch>
            <a:fillRect/>
          </a:stretch>
        </p:blipFill>
        <p:spPr>
          <a:xfrm>
            <a:off x="5297895" y="2968302"/>
            <a:ext cx="3723868" cy="445970"/>
          </a:xfrm>
          <a:prstGeom prst="rect">
            <a:avLst/>
          </a:prstGeom>
        </p:spPr>
      </p:pic>
      <p:sp>
        <p:nvSpPr>
          <p:cNvPr id="10" name="Text Box 3"/>
          <p:cNvSpPr txBox="1">
            <a:spLocks noChangeArrowheads="1"/>
          </p:cNvSpPr>
          <p:nvPr/>
        </p:nvSpPr>
        <p:spPr bwMode="auto">
          <a:xfrm>
            <a:off x="0" y="4234934"/>
            <a:ext cx="352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b="1" dirty="0" smtClean="0">
                <a:solidFill>
                  <a:srgbClr val="C00000"/>
                </a:solidFill>
              </a:rPr>
              <a:t>Классическая кривая</a:t>
            </a:r>
            <a:endParaRPr lang="ru-RU" altLang="ru-RU" b="1" dirty="0">
              <a:solidFill>
                <a:srgbClr val="C00000"/>
              </a:solidFill>
            </a:endParaRPr>
          </a:p>
        </p:txBody>
      </p:sp>
      <p:sp>
        <p:nvSpPr>
          <p:cNvPr id="11" name="Text Box 3"/>
          <p:cNvSpPr txBox="1">
            <a:spLocks noChangeArrowheads="1"/>
          </p:cNvSpPr>
          <p:nvPr/>
        </p:nvSpPr>
        <p:spPr bwMode="auto">
          <a:xfrm>
            <a:off x="2483768" y="159364"/>
            <a:ext cx="3528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2400" b="1" dirty="0" smtClean="0">
                <a:solidFill>
                  <a:srgbClr val="FF0000"/>
                </a:solidFill>
              </a:rPr>
              <a:t>Результаты</a:t>
            </a:r>
            <a:endParaRPr lang="ru-RU" altLang="ru-RU" sz="2400" b="1" dirty="0">
              <a:solidFill>
                <a:srgbClr val="FF0000"/>
              </a:solidFill>
            </a:endParaRPr>
          </a:p>
        </p:txBody>
      </p:sp>
    </p:spTree>
    <p:extLst>
      <p:ext uri="{BB962C8B-B14F-4D97-AF65-F5344CB8AC3E}">
        <p14:creationId xmlns:p14="http://schemas.microsoft.com/office/powerpoint/2010/main" val="1820903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62</a:t>
            </a:fld>
            <a:endParaRPr lang="ru-RU" altLang="ru-RU"/>
          </a:p>
        </p:txBody>
      </p:sp>
      <p:sp>
        <p:nvSpPr>
          <p:cNvPr id="7" name="Text Box 3"/>
          <p:cNvSpPr txBox="1">
            <a:spLocks noChangeArrowheads="1"/>
          </p:cNvSpPr>
          <p:nvPr/>
        </p:nvSpPr>
        <p:spPr bwMode="auto">
          <a:xfrm>
            <a:off x="-1188640" y="481267"/>
            <a:ext cx="4320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1600" b="1" dirty="0" smtClean="0">
                <a:solidFill>
                  <a:srgbClr val="FF0000"/>
                </a:solidFill>
              </a:rPr>
              <a:t>Выпуклая кривая</a:t>
            </a:r>
            <a:endParaRPr lang="ru-RU" altLang="ru-RU" sz="1600" b="1" dirty="0">
              <a:solidFill>
                <a:srgbClr val="FF0000"/>
              </a:solidFill>
            </a:endParaRPr>
          </a:p>
        </p:txBody>
      </p:sp>
      <p:sp>
        <p:nvSpPr>
          <p:cNvPr id="8" name="Text Box 3"/>
          <p:cNvSpPr txBox="1">
            <a:spLocks noChangeArrowheads="1"/>
          </p:cNvSpPr>
          <p:nvPr/>
        </p:nvSpPr>
        <p:spPr bwMode="auto">
          <a:xfrm>
            <a:off x="4105727" y="3342092"/>
            <a:ext cx="4320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ru-RU" altLang="ru-RU" sz="1600" b="1" dirty="0" smtClean="0">
                <a:solidFill>
                  <a:srgbClr val="FF0000"/>
                </a:solidFill>
              </a:rPr>
              <a:t>Вогнутая кривая</a:t>
            </a:r>
            <a:endParaRPr lang="ru-RU" altLang="ru-RU" sz="1600" b="1" dirty="0">
              <a:solidFill>
                <a:srgbClr val="FF0000"/>
              </a:solidFill>
            </a:endParaRPr>
          </a:p>
        </p:txBody>
      </p:sp>
      <p:pic>
        <p:nvPicPr>
          <p:cNvPr id="11" name="Рисунок 10"/>
          <p:cNvPicPr>
            <a:picLocks noChangeAspect="1"/>
          </p:cNvPicPr>
          <p:nvPr/>
        </p:nvPicPr>
        <p:blipFill>
          <a:blip r:embed="rId2"/>
          <a:stretch>
            <a:fillRect/>
          </a:stretch>
        </p:blipFill>
        <p:spPr>
          <a:xfrm>
            <a:off x="107504" y="871811"/>
            <a:ext cx="7937429" cy="358228"/>
          </a:xfrm>
          <a:prstGeom prst="rect">
            <a:avLst/>
          </a:prstGeom>
        </p:spPr>
      </p:pic>
      <p:pic>
        <p:nvPicPr>
          <p:cNvPr id="12" name="Рисунок 11"/>
          <p:cNvPicPr>
            <a:picLocks noChangeAspect="1"/>
          </p:cNvPicPr>
          <p:nvPr/>
        </p:nvPicPr>
        <p:blipFill>
          <a:blip r:embed="rId3"/>
          <a:stretch>
            <a:fillRect/>
          </a:stretch>
        </p:blipFill>
        <p:spPr>
          <a:xfrm>
            <a:off x="3191675" y="3835830"/>
            <a:ext cx="5807676" cy="357610"/>
          </a:xfrm>
          <a:prstGeom prst="rect">
            <a:avLst/>
          </a:prstGeom>
        </p:spPr>
      </p:pic>
      <p:pic>
        <p:nvPicPr>
          <p:cNvPr id="14" name="Рисунок 13"/>
          <p:cNvPicPr>
            <a:picLocks noChangeAspect="1"/>
          </p:cNvPicPr>
          <p:nvPr/>
        </p:nvPicPr>
        <p:blipFill>
          <a:blip r:embed="rId4"/>
          <a:stretch>
            <a:fillRect/>
          </a:stretch>
        </p:blipFill>
        <p:spPr>
          <a:xfrm>
            <a:off x="107504" y="1261388"/>
            <a:ext cx="4416879" cy="2591016"/>
          </a:xfrm>
          <a:prstGeom prst="rect">
            <a:avLst/>
          </a:prstGeom>
        </p:spPr>
      </p:pic>
      <p:pic>
        <p:nvPicPr>
          <p:cNvPr id="15" name="Рисунок 14"/>
          <p:cNvPicPr>
            <a:picLocks noChangeAspect="1"/>
          </p:cNvPicPr>
          <p:nvPr/>
        </p:nvPicPr>
        <p:blipFill>
          <a:blip r:embed="rId5"/>
          <a:stretch>
            <a:fillRect/>
          </a:stretch>
        </p:blipFill>
        <p:spPr>
          <a:xfrm>
            <a:off x="4076218" y="4247468"/>
            <a:ext cx="4911075" cy="2544610"/>
          </a:xfrm>
          <a:prstGeom prst="rect">
            <a:avLst/>
          </a:prstGeom>
        </p:spPr>
      </p:pic>
    </p:spTree>
    <p:extLst>
      <p:ext uri="{BB962C8B-B14F-4D97-AF65-F5344CB8AC3E}">
        <p14:creationId xmlns:p14="http://schemas.microsoft.com/office/powerpoint/2010/main" val="26472112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63</a:t>
            </a:fld>
            <a:endParaRPr lang="ru-RU" altLang="ru-RU"/>
          </a:p>
        </p:txBody>
      </p:sp>
      <p:pic>
        <p:nvPicPr>
          <p:cNvPr id="4" name="Рисунок 3"/>
          <p:cNvPicPr>
            <a:picLocks noChangeAspect="1"/>
          </p:cNvPicPr>
          <p:nvPr/>
        </p:nvPicPr>
        <p:blipFill>
          <a:blip r:embed="rId2"/>
          <a:stretch>
            <a:fillRect/>
          </a:stretch>
        </p:blipFill>
        <p:spPr>
          <a:xfrm>
            <a:off x="251520" y="1196752"/>
            <a:ext cx="3957196" cy="4987602"/>
          </a:xfrm>
          <a:prstGeom prst="rect">
            <a:avLst/>
          </a:prstGeom>
        </p:spPr>
      </p:pic>
      <p:pic>
        <p:nvPicPr>
          <p:cNvPr id="5" name="Рисунок 4"/>
          <p:cNvPicPr>
            <a:picLocks noChangeAspect="1"/>
          </p:cNvPicPr>
          <p:nvPr/>
        </p:nvPicPr>
        <p:blipFill>
          <a:blip r:embed="rId3"/>
          <a:stretch>
            <a:fillRect/>
          </a:stretch>
        </p:blipFill>
        <p:spPr>
          <a:xfrm>
            <a:off x="4680071" y="1229916"/>
            <a:ext cx="3746257" cy="2340099"/>
          </a:xfrm>
          <a:prstGeom prst="rect">
            <a:avLst/>
          </a:prstGeom>
        </p:spPr>
      </p:pic>
      <p:sp>
        <p:nvSpPr>
          <p:cNvPr id="6" name="Text Box 3"/>
          <p:cNvSpPr txBox="1">
            <a:spLocks noChangeArrowheads="1"/>
          </p:cNvSpPr>
          <p:nvPr/>
        </p:nvSpPr>
        <p:spPr bwMode="auto">
          <a:xfrm>
            <a:off x="2171634" y="332656"/>
            <a:ext cx="3637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2400" b="1" dirty="0" smtClean="0">
                <a:solidFill>
                  <a:srgbClr val="FF0000"/>
                </a:solidFill>
              </a:rPr>
              <a:t>Прямые и ломаные</a:t>
            </a:r>
            <a:endParaRPr lang="ru-RU" altLang="ru-RU" sz="2400" b="1" dirty="0">
              <a:solidFill>
                <a:srgbClr val="FF0000"/>
              </a:solidFill>
            </a:endParaRPr>
          </a:p>
        </p:txBody>
      </p:sp>
    </p:spTree>
    <p:extLst>
      <p:ext uri="{BB962C8B-B14F-4D97-AF65-F5344CB8AC3E}">
        <p14:creationId xmlns:p14="http://schemas.microsoft.com/office/powerpoint/2010/main" val="2679224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64</a:t>
            </a:fld>
            <a:endParaRPr lang="ru-RU" altLang="ru-RU"/>
          </a:p>
        </p:txBody>
      </p:sp>
      <p:pic>
        <p:nvPicPr>
          <p:cNvPr id="3" name="Рисунок 2"/>
          <p:cNvPicPr>
            <a:picLocks noChangeAspect="1"/>
          </p:cNvPicPr>
          <p:nvPr/>
        </p:nvPicPr>
        <p:blipFill>
          <a:blip r:embed="rId2"/>
          <a:stretch>
            <a:fillRect/>
          </a:stretch>
        </p:blipFill>
        <p:spPr>
          <a:xfrm>
            <a:off x="251520" y="908720"/>
            <a:ext cx="7876930" cy="5123829"/>
          </a:xfrm>
          <a:prstGeom prst="rect">
            <a:avLst/>
          </a:prstGeom>
        </p:spPr>
      </p:pic>
    </p:spTree>
    <p:extLst>
      <p:ext uri="{BB962C8B-B14F-4D97-AF65-F5344CB8AC3E}">
        <p14:creationId xmlns:p14="http://schemas.microsoft.com/office/powerpoint/2010/main" val="36373447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65</a:t>
            </a:fld>
            <a:endParaRPr lang="ru-RU" altLang="ru-RU"/>
          </a:p>
        </p:txBody>
      </p:sp>
      <p:pic>
        <p:nvPicPr>
          <p:cNvPr id="3" name="Рисунок 2"/>
          <p:cNvPicPr>
            <a:picLocks noChangeAspect="1"/>
          </p:cNvPicPr>
          <p:nvPr/>
        </p:nvPicPr>
        <p:blipFill>
          <a:blip r:embed="rId2"/>
          <a:stretch>
            <a:fillRect/>
          </a:stretch>
        </p:blipFill>
        <p:spPr>
          <a:xfrm>
            <a:off x="467544" y="253851"/>
            <a:ext cx="8098884" cy="6316811"/>
          </a:xfrm>
          <a:prstGeom prst="rect">
            <a:avLst/>
          </a:prstGeom>
        </p:spPr>
      </p:pic>
    </p:spTree>
    <p:extLst>
      <p:ext uri="{BB962C8B-B14F-4D97-AF65-F5344CB8AC3E}">
        <p14:creationId xmlns:p14="http://schemas.microsoft.com/office/powerpoint/2010/main" val="24938120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66</a:t>
            </a:fld>
            <a:endParaRPr lang="ru-RU" altLang="ru-RU"/>
          </a:p>
        </p:txBody>
      </p:sp>
      <p:pic>
        <p:nvPicPr>
          <p:cNvPr id="3" name="Рисунок 2"/>
          <p:cNvPicPr>
            <a:picLocks noChangeAspect="1"/>
          </p:cNvPicPr>
          <p:nvPr/>
        </p:nvPicPr>
        <p:blipFill>
          <a:blip r:embed="rId2"/>
          <a:stretch>
            <a:fillRect/>
          </a:stretch>
        </p:blipFill>
        <p:spPr>
          <a:xfrm>
            <a:off x="683568" y="206798"/>
            <a:ext cx="6965379" cy="6514677"/>
          </a:xfrm>
          <a:prstGeom prst="rect">
            <a:avLst/>
          </a:prstGeom>
        </p:spPr>
      </p:pic>
    </p:spTree>
    <p:extLst>
      <p:ext uri="{BB962C8B-B14F-4D97-AF65-F5344CB8AC3E}">
        <p14:creationId xmlns:p14="http://schemas.microsoft.com/office/powerpoint/2010/main" val="3100055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B73FB67-32BB-4555-B265-DE90396B889A}" type="slidenum">
              <a:rPr lang="ru-RU" altLang="ru-RU" smtClean="0"/>
              <a:pPr>
                <a:defRPr/>
              </a:pPr>
              <a:t>67</a:t>
            </a:fld>
            <a:endParaRPr lang="ru-RU" altLang="ru-RU"/>
          </a:p>
        </p:txBody>
      </p:sp>
      <p:pic>
        <p:nvPicPr>
          <p:cNvPr id="3" name="Рисунок 2"/>
          <p:cNvPicPr>
            <a:picLocks noChangeAspect="1"/>
          </p:cNvPicPr>
          <p:nvPr/>
        </p:nvPicPr>
        <p:blipFill>
          <a:blip r:embed="rId2"/>
          <a:stretch>
            <a:fillRect/>
          </a:stretch>
        </p:blipFill>
        <p:spPr>
          <a:xfrm>
            <a:off x="3992536" y="524774"/>
            <a:ext cx="4849301" cy="1840781"/>
          </a:xfrm>
          <a:prstGeom prst="rect">
            <a:avLst/>
          </a:prstGeom>
        </p:spPr>
      </p:pic>
      <p:pic>
        <p:nvPicPr>
          <p:cNvPr id="5" name="Рисунок 4"/>
          <p:cNvPicPr>
            <a:picLocks noChangeAspect="1"/>
          </p:cNvPicPr>
          <p:nvPr/>
        </p:nvPicPr>
        <p:blipFill>
          <a:blip r:embed="rId3"/>
          <a:stretch>
            <a:fillRect/>
          </a:stretch>
        </p:blipFill>
        <p:spPr>
          <a:xfrm>
            <a:off x="77214" y="3467728"/>
            <a:ext cx="3287321" cy="932922"/>
          </a:xfrm>
          <a:prstGeom prst="rect">
            <a:avLst/>
          </a:prstGeom>
        </p:spPr>
      </p:pic>
      <p:pic>
        <p:nvPicPr>
          <p:cNvPr id="6" name="Рисунок 5"/>
          <p:cNvPicPr>
            <a:picLocks noChangeAspect="1"/>
          </p:cNvPicPr>
          <p:nvPr/>
        </p:nvPicPr>
        <p:blipFill>
          <a:blip r:embed="rId4"/>
          <a:stretch>
            <a:fillRect/>
          </a:stretch>
        </p:blipFill>
        <p:spPr>
          <a:xfrm>
            <a:off x="85507" y="2803054"/>
            <a:ext cx="6023017" cy="409922"/>
          </a:xfrm>
          <a:prstGeom prst="rect">
            <a:avLst/>
          </a:prstGeom>
        </p:spPr>
      </p:pic>
      <p:pic>
        <p:nvPicPr>
          <p:cNvPr id="8" name="Рисунок 7"/>
          <p:cNvPicPr>
            <a:picLocks noChangeAspect="1"/>
          </p:cNvPicPr>
          <p:nvPr/>
        </p:nvPicPr>
        <p:blipFill>
          <a:blip r:embed="rId5"/>
          <a:stretch>
            <a:fillRect/>
          </a:stretch>
        </p:blipFill>
        <p:spPr>
          <a:xfrm>
            <a:off x="0" y="399416"/>
            <a:ext cx="3953757" cy="2293608"/>
          </a:xfrm>
          <a:prstGeom prst="rect">
            <a:avLst/>
          </a:prstGeom>
        </p:spPr>
      </p:pic>
      <p:pic>
        <p:nvPicPr>
          <p:cNvPr id="9" name="Рисунок 8"/>
          <p:cNvPicPr>
            <a:picLocks noChangeAspect="1"/>
          </p:cNvPicPr>
          <p:nvPr/>
        </p:nvPicPr>
        <p:blipFill>
          <a:blip r:embed="rId6"/>
          <a:stretch>
            <a:fillRect/>
          </a:stretch>
        </p:blipFill>
        <p:spPr>
          <a:xfrm>
            <a:off x="38779" y="4437893"/>
            <a:ext cx="4447766" cy="943594"/>
          </a:xfrm>
          <a:prstGeom prst="rect">
            <a:avLst/>
          </a:prstGeom>
        </p:spPr>
      </p:pic>
      <p:pic>
        <p:nvPicPr>
          <p:cNvPr id="10" name="Рисунок 9"/>
          <p:cNvPicPr>
            <a:picLocks noChangeAspect="1"/>
          </p:cNvPicPr>
          <p:nvPr/>
        </p:nvPicPr>
        <p:blipFill>
          <a:blip r:embed="rId7"/>
          <a:stretch>
            <a:fillRect/>
          </a:stretch>
        </p:blipFill>
        <p:spPr>
          <a:xfrm>
            <a:off x="2987824" y="5062459"/>
            <a:ext cx="5065512" cy="1508203"/>
          </a:xfrm>
          <a:prstGeom prst="rect">
            <a:avLst/>
          </a:prstGeom>
        </p:spPr>
      </p:pic>
      <p:pic>
        <p:nvPicPr>
          <p:cNvPr id="11" name="Рисунок 10"/>
          <p:cNvPicPr>
            <a:picLocks noChangeAspect="1"/>
          </p:cNvPicPr>
          <p:nvPr/>
        </p:nvPicPr>
        <p:blipFill>
          <a:blip r:embed="rId8"/>
          <a:stretch>
            <a:fillRect/>
          </a:stretch>
        </p:blipFill>
        <p:spPr>
          <a:xfrm>
            <a:off x="3483106" y="3289688"/>
            <a:ext cx="5250835" cy="1167891"/>
          </a:xfrm>
          <a:prstGeom prst="rect">
            <a:avLst/>
          </a:prstGeom>
        </p:spPr>
      </p:pic>
      <p:sp>
        <p:nvSpPr>
          <p:cNvPr id="12" name="Заголовок 1"/>
          <p:cNvSpPr txBox="1">
            <a:spLocks/>
          </p:cNvSpPr>
          <p:nvPr/>
        </p:nvSpPr>
        <p:spPr>
          <a:xfrm>
            <a:off x="2135941" y="16133"/>
            <a:ext cx="4701208" cy="3170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ru-RU" altLang="ru-RU" sz="2200" b="1" kern="0" smtClean="0">
                <a:solidFill>
                  <a:srgbClr val="FF0000"/>
                </a:solidFill>
              </a:rPr>
              <a:t>Тематические ссылки</a:t>
            </a:r>
            <a:endParaRPr lang="ru-RU" altLang="ru-RU" sz="2200" b="1" kern="0" dirty="0">
              <a:solidFill>
                <a:srgbClr val="FF0000"/>
              </a:solidFill>
            </a:endParaRPr>
          </a:p>
        </p:txBody>
      </p:sp>
    </p:spTree>
    <p:extLst>
      <p:ext uri="{BB962C8B-B14F-4D97-AF65-F5344CB8AC3E}">
        <p14:creationId xmlns:p14="http://schemas.microsoft.com/office/powerpoint/2010/main" val="2984314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411760" y="191024"/>
            <a:ext cx="4701208" cy="317024"/>
          </a:xfrm>
        </p:spPr>
        <p:txBody>
          <a:bodyPr/>
          <a:lstStyle/>
          <a:p>
            <a:r>
              <a:rPr lang="ru-RU" altLang="ru-RU" sz="2200" b="1" dirty="0" smtClean="0">
                <a:solidFill>
                  <a:srgbClr val="FF0000"/>
                </a:solidFill>
              </a:rPr>
              <a:t>Тематические ссылки</a:t>
            </a:r>
            <a:endParaRPr lang="ru-RU" altLang="ru-RU" sz="2200" b="1" dirty="0">
              <a:solidFill>
                <a:srgbClr val="FF0000"/>
              </a:solidFill>
            </a:endParaRPr>
          </a:p>
        </p:txBody>
      </p:sp>
      <p:sp>
        <p:nvSpPr>
          <p:cNvPr id="4100" name="Номер слайда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spcBef>
                <a:spcPct val="0"/>
              </a:spcBef>
              <a:buFontTx/>
              <a:buNone/>
            </a:pPr>
            <a:fld id="{9C9E2122-4DB5-45A4-B89C-7BAD37C66AF0}" type="slidenum">
              <a:rPr lang="en-US" altLang="zh-CN" sz="1400" smtClean="0">
                <a:solidFill>
                  <a:srgbClr val="000000"/>
                </a:solidFill>
              </a:rPr>
              <a:pPr>
                <a:spcBef>
                  <a:spcPct val="0"/>
                </a:spcBef>
                <a:buFontTx/>
                <a:buNone/>
              </a:pPr>
              <a:t>68</a:t>
            </a:fld>
            <a:endParaRPr lang="en-US" altLang="zh-CN" sz="1400" smtClean="0">
              <a:solidFill>
                <a:srgbClr val="000000"/>
              </a:solidFill>
            </a:endParaRPr>
          </a:p>
        </p:txBody>
      </p:sp>
      <p:sp>
        <p:nvSpPr>
          <p:cNvPr id="2" name="Прямоугольник 1"/>
          <p:cNvSpPr/>
          <p:nvPr/>
        </p:nvSpPr>
        <p:spPr>
          <a:xfrm>
            <a:off x="475187" y="495436"/>
            <a:ext cx="7347793" cy="5016758"/>
          </a:xfrm>
          <a:prstGeom prst="rect">
            <a:avLst/>
          </a:prstGeom>
        </p:spPr>
        <p:txBody>
          <a:bodyPr wrap="square">
            <a:spAutoFit/>
          </a:bodyPr>
          <a:lstStyle/>
          <a:p>
            <a:pPr algn="just"/>
            <a:r>
              <a:rPr lang="en-US" altLang="ru-RU" sz="1600" dirty="0" smtClean="0">
                <a:solidFill>
                  <a:srgbClr val="C00000"/>
                </a:solidFill>
              </a:rPr>
              <a:t> </a:t>
            </a:r>
            <a:r>
              <a:rPr lang="en-US" altLang="ru-RU" sz="1600" dirty="0" err="1" smtClean="0">
                <a:solidFill>
                  <a:srgbClr val="C00000"/>
                </a:solidFill>
              </a:rPr>
              <a:t>Гузев</a:t>
            </a:r>
            <a:r>
              <a:rPr lang="ru-RU" altLang="ru-RU" sz="1600" dirty="0" smtClean="0">
                <a:solidFill>
                  <a:srgbClr val="C00000"/>
                </a:solidFill>
              </a:rPr>
              <a:t> </a:t>
            </a:r>
            <a:r>
              <a:rPr lang="en-US" altLang="ru-RU" sz="1600" dirty="0">
                <a:solidFill>
                  <a:srgbClr val="C00000"/>
                </a:solidFill>
              </a:rPr>
              <a:t>М. А.</a:t>
            </a:r>
            <a:r>
              <a:rPr lang="ru-RU" altLang="ru-RU" sz="1600" dirty="0" smtClean="0">
                <a:solidFill>
                  <a:srgbClr val="C00000"/>
                </a:solidFill>
              </a:rPr>
              <a:t>, </a:t>
            </a:r>
            <a:r>
              <a:rPr lang="ru-RU" sz="1600" dirty="0">
                <a:solidFill>
                  <a:srgbClr val="C00000"/>
                </a:solidFill>
              </a:rPr>
              <a:t>Черныш Е.В. </a:t>
            </a:r>
            <a:r>
              <a:rPr lang="ru-RU" sz="1600" dirty="0" smtClean="0">
                <a:solidFill>
                  <a:srgbClr val="000099"/>
                </a:solidFill>
              </a:rPr>
              <a:t>Ранговый </a:t>
            </a:r>
            <a:r>
              <a:rPr lang="ru-RU" sz="1600" dirty="0">
                <a:solidFill>
                  <a:srgbClr val="000099"/>
                </a:solidFill>
              </a:rPr>
              <a:t>анализ в задачах кластеризации </a:t>
            </a:r>
            <a:r>
              <a:rPr lang="ru-RU" sz="1600" dirty="0" smtClean="0">
                <a:solidFill>
                  <a:srgbClr val="000099"/>
                </a:solidFill>
              </a:rPr>
              <a:t>//</a:t>
            </a:r>
            <a:r>
              <a:rPr lang="ru-RU" sz="1600" dirty="0">
                <a:solidFill>
                  <a:srgbClr val="000099"/>
                </a:solidFill>
              </a:rPr>
              <a:t>Информатика и системы управления.  2009. №3(21). С. </a:t>
            </a:r>
            <a:r>
              <a:rPr lang="ru-RU" sz="1600" dirty="0" smtClean="0">
                <a:solidFill>
                  <a:srgbClr val="000099"/>
                </a:solidFill>
              </a:rPr>
              <a:t>13-19.</a:t>
            </a:r>
          </a:p>
          <a:p>
            <a:pPr algn="just"/>
            <a:endParaRPr lang="ru-RU" altLang="ru-RU" sz="1600" dirty="0" smtClean="0">
              <a:solidFill>
                <a:srgbClr val="C00000"/>
              </a:solidFill>
            </a:endParaRPr>
          </a:p>
          <a:p>
            <a:pPr algn="just"/>
            <a:r>
              <a:rPr lang="en-US" altLang="ru-RU" sz="1600" dirty="0" err="1">
                <a:solidFill>
                  <a:srgbClr val="C00000"/>
                </a:solidFill>
              </a:rPr>
              <a:t>Гузев</a:t>
            </a:r>
            <a:r>
              <a:rPr lang="ru-RU" altLang="ru-RU" sz="1600" dirty="0">
                <a:solidFill>
                  <a:srgbClr val="C00000"/>
                </a:solidFill>
              </a:rPr>
              <a:t> </a:t>
            </a:r>
            <a:r>
              <a:rPr lang="en-US" altLang="ru-RU" sz="1600" dirty="0">
                <a:solidFill>
                  <a:srgbClr val="C00000"/>
                </a:solidFill>
              </a:rPr>
              <a:t>М. А.</a:t>
            </a:r>
            <a:r>
              <a:rPr lang="ru-RU" altLang="ru-RU" sz="1600" dirty="0">
                <a:solidFill>
                  <a:srgbClr val="C00000"/>
                </a:solidFill>
              </a:rPr>
              <a:t>, </a:t>
            </a:r>
            <a:r>
              <a:rPr lang="ru-RU" sz="1600" dirty="0">
                <a:solidFill>
                  <a:srgbClr val="C00000"/>
                </a:solidFill>
              </a:rPr>
              <a:t>Никитина</a:t>
            </a:r>
            <a:r>
              <a:rPr lang="ru-RU" sz="1600" dirty="0"/>
              <a:t> </a:t>
            </a:r>
            <a:r>
              <a:rPr lang="ru-RU" sz="1600" dirty="0">
                <a:solidFill>
                  <a:srgbClr val="C00000"/>
                </a:solidFill>
              </a:rPr>
              <a:t>Е.Ю. </a:t>
            </a:r>
            <a:r>
              <a:rPr lang="ru-RU" sz="1600" dirty="0" smtClean="0">
                <a:solidFill>
                  <a:srgbClr val="000099"/>
                </a:solidFill>
              </a:rPr>
              <a:t>Ранговый </a:t>
            </a:r>
            <a:r>
              <a:rPr lang="ru-RU" sz="1600" dirty="0">
                <a:solidFill>
                  <a:srgbClr val="000099"/>
                </a:solidFill>
              </a:rPr>
              <a:t>анализ уголовного кодекса(на  примере экономических  преступлений</a:t>
            </a:r>
            <a:r>
              <a:rPr lang="ru-RU" sz="1600" dirty="0" smtClean="0">
                <a:solidFill>
                  <a:srgbClr val="000099"/>
                </a:solidFill>
              </a:rPr>
              <a:t>)// </a:t>
            </a:r>
            <a:r>
              <a:rPr lang="ru-RU" sz="1600" dirty="0">
                <a:solidFill>
                  <a:srgbClr val="000099"/>
                </a:solidFill>
              </a:rPr>
              <a:t>Дальневосточный математический журнал. 2010. Т. 10, № 2.С. 117-129.</a:t>
            </a:r>
            <a:endParaRPr lang="ru-RU" altLang="ru-RU" sz="1600" dirty="0" smtClean="0">
              <a:solidFill>
                <a:srgbClr val="000099"/>
              </a:solidFill>
            </a:endParaRPr>
          </a:p>
          <a:p>
            <a:pPr algn="just"/>
            <a:endParaRPr lang="ru-RU" altLang="ru-RU" sz="1600" dirty="0" smtClean="0">
              <a:solidFill>
                <a:srgbClr val="C00000"/>
              </a:solidFill>
            </a:endParaRPr>
          </a:p>
          <a:p>
            <a:pPr algn="just"/>
            <a:r>
              <a:rPr lang="en-US" altLang="ru-RU" sz="1600" dirty="0" err="1">
                <a:solidFill>
                  <a:srgbClr val="C00000"/>
                </a:solidFill>
              </a:rPr>
              <a:t>Гузев</a:t>
            </a:r>
            <a:r>
              <a:rPr lang="ru-RU" altLang="ru-RU" sz="1600" dirty="0">
                <a:solidFill>
                  <a:srgbClr val="C00000"/>
                </a:solidFill>
              </a:rPr>
              <a:t> </a:t>
            </a:r>
            <a:r>
              <a:rPr lang="en-US" altLang="ru-RU" sz="1600" dirty="0">
                <a:solidFill>
                  <a:srgbClr val="C00000"/>
                </a:solidFill>
              </a:rPr>
              <a:t>М. А.</a:t>
            </a:r>
            <a:r>
              <a:rPr lang="ru-RU" altLang="ru-RU" sz="1600" dirty="0">
                <a:solidFill>
                  <a:srgbClr val="C00000"/>
                </a:solidFill>
              </a:rPr>
              <a:t>, </a:t>
            </a:r>
            <a:r>
              <a:rPr lang="ru-RU" sz="1600" dirty="0" smtClean="0">
                <a:solidFill>
                  <a:srgbClr val="C00000"/>
                </a:solidFill>
              </a:rPr>
              <a:t>Никитина</a:t>
            </a:r>
            <a:r>
              <a:rPr lang="ru-RU" sz="1600" dirty="0" smtClean="0"/>
              <a:t> </a:t>
            </a:r>
            <a:r>
              <a:rPr lang="ru-RU" sz="1600" dirty="0">
                <a:solidFill>
                  <a:srgbClr val="C00000"/>
                </a:solidFill>
              </a:rPr>
              <a:t>Е.Ю. </a:t>
            </a:r>
            <a:r>
              <a:rPr lang="ru-RU" sz="1600" dirty="0" smtClean="0">
                <a:solidFill>
                  <a:srgbClr val="000099"/>
                </a:solidFill>
              </a:rPr>
              <a:t>Применение </a:t>
            </a:r>
            <a:r>
              <a:rPr lang="ru-RU" sz="1600" dirty="0">
                <a:solidFill>
                  <a:srgbClr val="000099"/>
                </a:solidFill>
              </a:rPr>
              <a:t>математических методов при исследовании криминологических данных (на примере Японии)//Россия и АТР. 2009. № 2. С. </a:t>
            </a:r>
            <a:r>
              <a:rPr lang="ru-RU" sz="1600" dirty="0" smtClean="0">
                <a:solidFill>
                  <a:srgbClr val="000099"/>
                </a:solidFill>
              </a:rPr>
              <a:t>77-85</a:t>
            </a:r>
          </a:p>
          <a:p>
            <a:pPr algn="just"/>
            <a:endParaRPr lang="ru-RU" sz="1600" dirty="0" smtClean="0">
              <a:solidFill>
                <a:srgbClr val="C00000"/>
              </a:solidFill>
            </a:endParaRPr>
          </a:p>
          <a:p>
            <a:pPr algn="just"/>
            <a:r>
              <a:rPr lang="en-US" sz="1600" dirty="0" smtClean="0">
                <a:solidFill>
                  <a:srgbClr val="C00000"/>
                </a:solidFill>
              </a:rPr>
              <a:t>Mikhail A. Guzev,</a:t>
            </a:r>
            <a:r>
              <a:rPr lang="ru-RU" sz="1600" dirty="0" smtClean="0">
                <a:solidFill>
                  <a:srgbClr val="C00000"/>
                </a:solidFill>
              </a:rPr>
              <a:t> </a:t>
            </a:r>
            <a:r>
              <a:rPr lang="en-US" sz="1600" dirty="0" smtClean="0">
                <a:solidFill>
                  <a:srgbClr val="C00000"/>
                </a:solidFill>
              </a:rPr>
              <a:t>Nikolay </a:t>
            </a:r>
            <a:r>
              <a:rPr lang="en-US" sz="1600" dirty="0">
                <a:solidFill>
                  <a:srgbClr val="C00000"/>
                </a:solidFill>
              </a:rPr>
              <a:t>N. Kradin, Evgeniya </a:t>
            </a:r>
            <a:r>
              <a:rPr lang="en-US" sz="1600" dirty="0" smtClean="0">
                <a:solidFill>
                  <a:srgbClr val="C00000"/>
                </a:solidFill>
              </a:rPr>
              <a:t>Nikitina</a:t>
            </a:r>
            <a:r>
              <a:rPr lang="ru-RU" sz="1600" dirty="0" smtClean="0">
                <a:solidFill>
                  <a:srgbClr val="C00000"/>
                </a:solidFill>
              </a:rPr>
              <a:t>,</a:t>
            </a:r>
            <a:r>
              <a:rPr lang="ru-RU" sz="1600" dirty="0" smtClean="0"/>
              <a:t> </a:t>
            </a:r>
            <a:r>
              <a:rPr lang="en-US" sz="1600" dirty="0" smtClean="0">
                <a:solidFill>
                  <a:srgbClr val="000099"/>
                </a:solidFill>
              </a:rPr>
              <a:t>The </a:t>
            </a:r>
            <a:r>
              <a:rPr lang="en-US" sz="1600" dirty="0">
                <a:solidFill>
                  <a:srgbClr val="000099"/>
                </a:solidFill>
              </a:rPr>
              <a:t>Imperial Curve of Large </a:t>
            </a:r>
            <a:r>
              <a:rPr lang="en-US" sz="1600" dirty="0" smtClean="0">
                <a:solidFill>
                  <a:srgbClr val="000099"/>
                </a:solidFill>
              </a:rPr>
              <a:t>Polities</a:t>
            </a:r>
            <a:r>
              <a:rPr lang="ru-RU" sz="1600" dirty="0" smtClean="0">
                <a:solidFill>
                  <a:srgbClr val="000099"/>
                </a:solidFill>
              </a:rPr>
              <a:t> // </a:t>
            </a:r>
            <a:r>
              <a:rPr lang="en-US" sz="1600" dirty="0" smtClean="0">
                <a:solidFill>
                  <a:srgbClr val="000099"/>
                </a:solidFill>
              </a:rPr>
              <a:t>Social </a:t>
            </a:r>
            <a:r>
              <a:rPr lang="en-US" sz="1600" dirty="0">
                <a:solidFill>
                  <a:srgbClr val="000099"/>
                </a:solidFill>
              </a:rPr>
              <a:t>Evolution &amp; History. September 2017. Vol. 16, No. 2. P. 110–123</a:t>
            </a:r>
            <a:r>
              <a:rPr lang="en-US" sz="1600" dirty="0" smtClean="0">
                <a:solidFill>
                  <a:srgbClr val="000099"/>
                </a:solidFill>
              </a:rPr>
              <a:t>.</a:t>
            </a:r>
            <a:endParaRPr lang="ru-RU" sz="1600" dirty="0" smtClean="0">
              <a:solidFill>
                <a:srgbClr val="000099"/>
              </a:solidFill>
            </a:endParaRPr>
          </a:p>
          <a:p>
            <a:pPr algn="just"/>
            <a:endParaRPr lang="ru-RU" sz="1600" dirty="0" smtClean="0"/>
          </a:p>
          <a:p>
            <a:pPr algn="just"/>
            <a:r>
              <a:rPr lang="ru-RU" sz="1600" dirty="0" err="1" smtClean="0">
                <a:solidFill>
                  <a:srgbClr val="C00000"/>
                </a:solidFill>
              </a:rPr>
              <a:t>Гузев</a:t>
            </a:r>
            <a:r>
              <a:rPr lang="ru-RU" sz="1600" dirty="0" smtClean="0">
                <a:solidFill>
                  <a:srgbClr val="C00000"/>
                </a:solidFill>
              </a:rPr>
              <a:t> </a:t>
            </a:r>
            <a:r>
              <a:rPr lang="ru-RU" sz="1600" dirty="0">
                <a:solidFill>
                  <a:srgbClr val="C00000"/>
                </a:solidFill>
              </a:rPr>
              <a:t>М.А., Князева М.А., Москалев И.И., Никитина Е.Ю.</a:t>
            </a:r>
            <a:r>
              <a:rPr lang="ru-RU" sz="1600" dirty="0"/>
              <a:t> </a:t>
            </a:r>
            <a:r>
              <a:rPr lang="ru-RU" sz="1600" dirty="0">
                <a:solidFill>
                  <a:srgbClr val="000099"/>
                </a:solidFill>
              </a:rPr>
              <a:t>Ранговый анализ компьютерных программ // </a:t>
            </a:r>
            <a:r>
              <a:rPr lang="ru-RU" sz="1600" dirty="0">
                <a:solidFill>
                  <a:srgbClr val="000099"/>
                </a:solidFill>
              </a:rPr>
              <a:t>Дальневосточный математический журнал. </a:t>
            </a:r>
            <a:r>
              <a:rPr lang="ru-RU" sz="1600" dirty="0" smtClean="0">
                <a:solidFill>
                  <a:srgbClr val="000099"/>
                </a:solidFill>
              </a:rPr>
              <a:t>2020</a:t>
            </a:r>
            <a:r>
              <a:rPr lang="ru-RU" sz="1600" dirty="0">
                <a:solidFill>
                  <a:srgbClr val="000099"/>
                </a:solidFill>
              </a:rPr>
              <a:t>. Т. </a:t>
            </a:r>
            <a:r>
              <a:rPr lang="ru-RU" sz="1600" dirty="0" smtClean="0">
                <a:solidFill>
                  <a:srgbClr val="000099"/>
                </a:solidFill>
              </a:rPr>
              <a:t>20</a:t>
            </a:r>
            <a:r>
              <a:rPr lang="ru-RU" sz="1600" dirty="0">
                <a:solidFill>
                  <a:srgbClr val="000099"/>
                </a:solidFill>
              </a:rPr>
              <a:t>, № 2</a:t>
            </a:r>
            <a:r>
              <a:rPr lang="ru-RU" sz="1600" dirty="0" smtClean="0">
                <a:solidFill>
                  <a:srgbClr val="000099"/>
                </a:solidFill>
              </a:rPr>
              <a:t>. С</a:t>
            </a:r>
            <a:r>
              <a:rPr lang="ru-RU" sz="1600" dirty="0">
                <a:solidFill>
                  <a:srgbClr val="000099"/>
                </a:solidFill>
              </a:rPr>
              <a:t>. </a:t>
            </a:r>
            <a:r>
              <a:rPr lang="ru-RU" sz="1600" dirty="0" smtClean="0">
                <a:solidFill>
                  <a:srgbClr val="000099"/>
                </a:solidFill>
              </a:rPr>
              <a:t>155-163.</a:t>
            </a:r>
            <a:endParaRPr lang="ru-RU" sz="1600" dirty="0">
              <a:solidFill>
                <a:srgbClr val="000099"/>
              </a:solidFill>
            </a:endParaRPr>
          </a:p>
          <a:p>
            <a:pPr algn="just"/>
            <a:endParaRPr lang="en-US" sz="1600" dirty="0">
              <a:solidFill>
                <a:srgbClr val="000099"/>
              </a:solidFill>
            </a:endParaRPr>
          </a:p>
          <a:p>
            <a:pPr algn="just"/>
            <a:r>
              <a:rPr lang="ru-RU" sz="1600" dirty="0">
                <a:solidFill>
                  <a:srgbClr val="000099"/>
                </a:solidFill>
              </a:rPr>
              <a:t> </a:t>
            </a:r>
          </a:p>
        </p:txBody>
      </p:sp>
      <p:pic>
        <p:nvPicPr>
          <p:cNvPr id="3" name="Рисунок 2"/>
          <p:cNvPicPr>
            <a:picLocks noChangeAspect="1"/>
          </p:cNvPicPr>
          <p:nvPr/>
        </p:nvPicPr>
        <p:blipFill>
          <a:blip r:embed="rId2"/>
          <a:stretch>
            <a:fillRect/>
          </a:stretch>
        </p:blipFill>
        <p:spPr>
          <a:xfrm>
            <a:off x="971600" y="5234634"/>
            <a:ext cx="6906298" cy="1162372"/>
          </a:xfrm>
          <a:prstGeom prst="rect">
            <a:avLst/>
          </a:prstGeom>
        </p:spPr>
      </p:pic>
    </p:spTree>
    <p:extLst>
      <p:ext uri="{BB962C8B-B14F-4D97-AF65-F5344CB8AC3E}">
        <p14:creationId xmlns:p14="http://schemas.microsoft.com/office/powerpoint/2010/main" val="33519343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9203" y="209263"/>
            <a:ext cx="6498278" cy="1057890"/>
          </a:xfrm>
        </p:spPr>
        <p:txBody>
          <a:bodyPr/>
          <a:lstStyle/>
          <a:p>
            <a:pPr eaLnBrk="1" hangingPunct="1">
              <a:spcAft>
                <a:spcPts val="1200"/>
              </a:spcAft>
            </a:pPr>
            <a:r>
              <a:rPr lang="ru-RU" altLang="ru-RU" sz="2400" b="1" dirty="0">
                <a:solidFill>
                  <a:srgbClr val="FF0000"/>
                </a:solidFill>
              </a:rPr>
              <a:t>Благодарность за </a:t>
            </a:r>
            <a:r>
              <a:rPr lang="ru-RU" altLang="ru-RU" sz="2400" b="1" dirty="0" smtClean="0">
                <a:solidFill>
                  <a:srgbClr val="FF0000"/>
                </a:solidFill>
              </a:rPr>
              <a:t>помощь при</a:t>
            </a:r>
            <a:r>
              <a:rPr lang="ru-RU" altLang="ru-RU" sz="2400" b="1" dirty="0">
                <a:solidFill>
                  <a:srgbClr val="FF0000"/>
                </a:solidFill>
              </a:rPr>
              <a:t/>
            </a:r>
            <a:br>
              <a:rPr lang="ru-RU" altLang="ru-RU" sz="2400" b="1" dirty="0">
                <a:solidFill>
                  <a:srgbClr val="FF0000"/>
                </a:solidFill>
              </a:rPr>
            </a:br>
            <a:r>
              <a:rPr lang="ru-RU" altLang="ru-RU" sz="2400" b="1" dirty="0" smtClean="0">
                <a:solidFill>
                  <a:srgbClr val="FF0000"/>
                </a:solidFill>
              </a:rPr>
              <a:t>подготовке доклада</a:t>
            </a:r>
            <a:endParaRPr lang="ru-RU" dirty="0">
              <a:solidFill>
                <a:srgbClr val="FF0000"/>
              </a:solidFill>
            </a:endParaRPr>
          </a:p>
        </p:txBody>
      </p:sp>
      <p:sp>
        <p:nvSpPr>
          <p:cNvPr id="3" name="Номер слайда 2"/>
          <p:cNvSpPr>
            <a:spLocks noGrp="1"/>
          </p:cNvSpPr>
          <p:nvPr>
            <p:ph type="sldNum" sz="quarter" idx="12"/>
          </p:nvPr>
        </p:nvSpPr>
        <p:spPr/>
        <p:txBody>
          <a:bodyPr/>
          <a:lstStyle/>
          <a:p>
            <a:pPr>
              <a:defRPr/>
            </a:pPr>
            <a:fld id="{A4DBA11A-D2F9-4C56-B351-123BD44264EB}" type="slidenum">
              <a:rPr lang="ru-RU" altLang="ru-RU" smtClean="0"/>
              <a:pPr>
                <a:defRPr/>
              </a:pPr>
              <a:t>69</a:t>
            </a:fld>
            <a:endParaRPr lang="ru-RU" altLang="ru-RU"/>
          </a:p>
        </p:txBody>
      </p:sp>
      <p:sp>
        <p:nvSpPr>
          <p:cNvPr id="4" name="Прямоугольник 3"/>
          <p:cNvSpPr/>
          <p:nvPr/>
        </p:nvSpPr>
        <p:spPr>
          <a:xfrm>
            <a:off x="577906" y="1034619"/>
            <a:ext cx="7231660" cy="1061829"/>
          </a:xfrm>
          <a:prstGeom prst="rect">
            <a:avLst/>
          </a:prstGeom>
        </p:spPr>
        <p:txBody>
          <a:bodyPr wrap="none">
            <a:spAutoFit/>
          </a:bodyPr>
          <a:lstStyle/>
          <a:p>
            <a:pPr algn="just">
              <a:lnSpc>
                <a:spcPct val="150000"/>
              </a:lnSpc>
            </a:pPr>
            <a:r>
              <a:rPr lang="ru-RU" dirty="0">
                <a:solidFill>
                  <a:srgbClr val="000099"/>
                </a:solidFill>
              </a:rPr>
              <a:t>Е.Ю. </a:t>
            </a:r>
            <a:r>
              <a:rPr lang="ru-RU" dirty="0" smtClean="0">
                <a:solidFill>
                  <a:srgbClr val="000099"/>
                </a:solidFill>
              </a:rPr>
              <a:t>Никитина, </a:t>
            </a:r>
            <a:r>
              <a:rPr lang="ru-RU" b="1" dirty="0" smtClean="0">
                <a:solidFill>
                  <a:srgbClr val="851520"/>
                </a:solidFill>
              </a:rPr>
              <a:t>Дальневосточный федеральный университет</a:t>
            </a:r>
          </a:p>
          <a:p>
            <a:pPr algn="just">
              <a:lnSpc>
                <a:spcPct val="150000"/>
              </a:lnSpc>
            </a:pPr>
            <a:r>
              <a:rPr lang="ru-RU" dirty="0" smtClean="0">
                <a:solidFill>
                  <a:srgbClr val="000099"/>
                </a:solidFill>
              </a:rPr>
              <a:t>Е.В</a:t>
            </a:r>
            <a:r>
              <a:rPr lang="ru-RU" dirty="0">
                <a:solidFill>
                  <a:srgbClr val="000099"/>
                </a:solidFill>
              </a:rPr>
              <a:t>. </a:t>
            </a:r>
            <a:r>
              <a:rPr lang="ru-RU" dirty="0" smtClean="0">
                <a:solidFill>
                  <a:srgbClr val="000099"/>
                </a:solidFill>
              </a:rPr>
              <a:t>Черныш</a:t>
            </a:r>
            <a:r>
              <a:rPr lang="ru-RU" b="1" dirty="0" smtClean="0">
                <a:solidFill>
                  <a:srgbClr val="000099"/>
                </a:solidFill>
              </a:rPr>
              <a:t>, </a:t>
            </a:r>
            <a:r>
              <a:rPr lang="ru-RU" altLang="ru-RU" b="1" dirty="0">
                <a:solidFill>
                  <a:srgbClr val="851520"/>
                </a:solidFill>
              </a:rPr>
              <a:t>Институт прикладной математики </a:t>
            </a:r>
            <a:r>
              <a:rPr lang="ru-RU" altLang="ru-RU" b="1" dirty="0" smtClean="0">
                <a:solidFill>
                  <a:srgbClr val="851520"/>
                </a:solidFill>
              </a:rPr>
              <a:t>ДВО </a:t>
            </a:r>
            <a:r>
              <a:rPr lang="ru-RU" altLang="ru-RU" b="1" dirty="0" smtClean="0">
                <a:solidFill>
                  <a:srgbClr val="851520"/>
                </a:solidFill>
              </a:rPr>
              <a:t>РАН</a:t>
            </a:r>
            <a:r>
              <a:rPr lang="en-US" sz="2400" b="1" dirty="0" smtClean="0">
                <a:solidFill>
                  <a:srgbClr val="851520"/>
                </a:solidFill>
              </a:rPr>
              <a:t> </a:t>
            </a:r>
            <a:endParaRPr lang="en-US" sz="2400" b="1" dirty="0" smtClean="0">
              <a:solidFill>
                <a:srgbClr val="85152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425" y="2292662"/>
            <a:ext cx="4967833" cy="3316984"/>
          </a:xfrm>
          <a:prstGeom prst="rect">
            <a:avLst/>
          </a:prstGeom>
        </p:spPr>
      </p:pic>
    </p:spTree>
    <p:extLst>
      <p:ext uri="{BB962C8B-B14F-4D97-AF65-F5344CB8AC3E}">
        <p14:creationId xmlns:p14="http://schemas.microsoft.com/office/powerpoint/2010/main" val="3053516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CA4EF36-3C39-4573-85D3-1776698D4B7A}" type="slidenum">
              <a:rPr lang="ru-RU" smtClean="0"/>
              <a:t>7</a:t>
            </a:fld>
            <a:endParaRPr lang="ru-RU"/>
          </a:p>
        </p:txBody>
      </p:sp>
      <p:sp>
        <p:nvSpPr>
          <p:cNvPr id="4" name="Text Box 13"/>
          <p:cNvSpPr txBox="1">
            <a:spLocks noChangeArrowheads="1"/>
          </p:cNvSpPr>
          <p:nvPr/>
        </p:nvSpPr>
        <p:spPr bwMode="auto">
          <a:xfrm>
            <a:off x="2555776" y="448350"/>
            <a:ext cx="4536503" cy="39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800" b="1" dirty="0" smtClean="0">
                <a:solidFill>
                  <a:srgbClr val="FF0000"/>
                </a:solidFill>
                <a:latin typeface="+mn-lt"/>
              </a:rPr>
              <a:t>Закон Ципфа   </a:t>
            </a:r>
            <a:endParaRPr lang="ru-RU" altLang="ru-RU" sz="2800" b="1" dirty="0">
              <a:solidFill>
                <a:srgbClr val="FF0000"/>
              </a:solidFill>
              <a:latin typeface="+mn-lt"/>
            </a:endParaRPr>
          </a:p>
        </p:txBody>
      </p:sp>
      <p:sp>
        <p:nvSpPr>
          <p:cNvPr id="5" name="Rectangle 12"/>
          <p:cNvSpPr>
            <a:spLocks noChangeArrowheads="1"/>
          </p:cNvSpPr>
          <p:nvPr/>
        </p:nvSpPr>
        <p:spPr bwMode="auto">
          <a:xfrm>
            <a:off x="462247" y="1124744"/>
            <a:ext cx="8291512" cy="18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30000"/>
              </a:spcBef>
            </a:pPr>
            <a:r>
              <a:rPr lang="ru-RU" altLang="ru-RU" dirty="0">
                <a:solidFill>
                  <a:srgbClr val="000099"/>
                </a:solidFill>
                <a:latin typeface="+mn-lt"/>
              </a:rPr>
              <a:t>Закон Ципфа – это эмпирическое распределение частоты встречаемости слов естественного языка в достаточно большом тексте. Подобный тип распределения , помимо лингвистики, характерен для объектов в  биологии, экономике, социологии, </a:t>
            </a:r>
            <a:r>
              <a:rPr lang="ru-RU" altLang="ru-RU" dirty="0" err="1">
                <a:solidFill>
                  <a:srgbClr val="000099"/>
                </a:solidFill>
                <a:latin typeface="+mn-lt"/>
              </a:rPr>
              <a:t>науковедении</a:t>
            </a:r>
            <a:r>
              <a:rPr lang="ru-RU" altLang="ru-RU" dirty="0">
                <a:solidFill>
                  <a:srgbClr val="000099"/>
                </a:solidFill>
                <a:latin typeface="+mn-lt"/>
              </a:rPr>
              <a:t> и т.п.</a:t>
            </a:r>
            <a:endParaRPr lang="en-US" altLang="ru-RU" dirty="0">
              <a:solidFill>
                <a:srgbClr val="000099"/>
              </a:solidFill>
              <a:latin typeface="+mn-lt"/>
            </a:endParaRPr>
          </a:p>
          <a:p>
            <a:pPr algn="just" eaLnBrk="1" hangingPunct="1">
              <a:spcBef>
                <a:spcPct val="30000"/>
              </a:spcBef>
            </a:pPr>
            <a:r>
              <a:rPr lang="ru-RU" altLang="ru-RU" dirty="0">
                <a:solidFill>
                  <a:srgbClr val="000099"/>
                </a:solidFill>
                <a:latin typeface="+mn-lt"/>
              </a:rPr>
              <a:t>Частота </a:t>
            </a:r>
            <a:r>
              <a:rPr lang="en-US" altLang="ru-RU" i="1" dirty="0">
                <a:solidFill>
                  <a:srgbClr val="000099"/>
                </a:solidFill>
                <a:latin typeface="+mn-lt"/>
              </a:rPr>
              <a:t>n</a:t>
            </a:r>
            <a:r>
              <a:rPr lang="ru-RU" altLang="ru-RU" dirty="0">
                <a:solidFill>
                  <a:srgbClr val="000099"/>
                </a:solidFill>
                <a:latin typeface="+mn-lt"/>
              </a:rPr>
              <a:t>-го слова</a:t>
            </a:r>
            <a:r>
              <a:rPr lang="en-US" altLang="ru-RU" dirty="0">
                <a:solidFill>
                  <a:srgbClr val="000099"/>
                </a:solidFill>
                <a:latin typeface="+mn-lt"/>
              </a:rPr>
              <a:t> ( </a:t>
            </a:r>
            <a:r>
              <a:rPr lang="el-GR" altLang="ru-RU" i="1" dirty="0">
                <a:solidFill>
                  <a:srgbClr val="000099"/>
                </a:solidFill>
                <a:latin typeface="+mn-lt"/>
                <a:cs typeface="Arial" pitchFamily="34" charset="0"/>
              </a:rPr>
              <a:t>ω</a:t>
            </a:r>
            <a:r>
              <a:rPr lang="en-US" altLang="ru-RU" i="1" baseline="-25000" dirty="0">
                <a:solidFill>
                  <a:srgbClr val="000099"/>
                </a:solidFill>
                <a:latin typeface="+mn-lt"/>
                <a:cs typeface="Arial" pitchFamily="34" charset="0"/>
              </a:rPr>
              <a:t>r </a:t>
            </a:r>
            <a:r>
              <a:rPr lang="en-US" altLang="ru-RU" dirty="0">
                <a:solidFill>
                  <a:srgbClr val="000099"/>
                </a:solidFill>
                <a:latin typeface="+mn-lt"/>
                <a:cs typeface="Arial" pitchFamily="34" charset="0"/>
              </a:rPr>
              <a:t>)</a:t>
            </a:r>
            <a:r>
              <a:rPr lang="ru-RU" altLang="ru-RU" dirty="0">
                <a:solidFill>
                  <a:srgbClr val="000099"/>
                </a:solidFill>
                <a:latin typeface="+mn-lt"/>
              </a:rPr>
              <a:t> обратно пропорциональна его порядковому номеру </a:t>
            </a:r>
            <a:r>
              <a:rPr lang="en-US" altLang="ru-RU" i="1" dirty="0">
                <a:solidFill>
                  <a:srgbClr val="000099"/>
                </a:solidFill>
                <a:latin typeface="+mn-lt"/>
              </a:rPr>
              <a:t>n</a:t>
            </a:r>
            <a:r>
              <a:rPr lang="en-US" altLang="ru-RU" dirty="0">
                <a:solidFill>
                  <a:srgbClr val="000099"/>
                </a:solidFill>
                <a:latin typeface="+mn-lt"/>
              </a:rPr>
              <a:t> </a:t>
            </a:r>
            <a:r>
              <a:rPr lang="ru-RU" altLang="ru-RU" dirty="0">
                <a:solidFill>
                  <a:srgbClr val="000099"/>
                </a:solidFill>
                <a:latin typeface="+mn-lt"/>
              </a:rPr>
              <a:t>(рангу </a:t>
            </a:r>
            <a:r>
              <a:rPr lang="en-US" altLang="ru-RU" sz="2000" i="1" dirty="0">
                <a:solidFill>
                  <a:srgbClr val="000099"/>
                </a:solidFill>
                <a:latin typeface="+mn-lt"/>
              </a:rPr>
              <a:t>r</a:t>
            </a:r>
            <a:r>
              <a:rPr lang="en-US" altLang="ru-RU" dirty="0">
                <a:solidFill>
                  <a:srgbClr val="000099"/>
                </a:solidFill>
                <a:latin typeface="+mn-lt"/>
              </a:rPr>
              <a:t> </a:t>
            </a:r>
            <a:r>
              <a:rPr lang="ru-RU" altLang="ru-RU" dirty="0">
                <a:solidFill>
                  <a:srgbClr val="000099"/>
                </a:solidFill>
                <a:latin typeface="+mn-lt"/>
              </a:rPr>
              <a:t>слова в частотном словаре).</a:t>
            </a:r>
          </a:p>
        </p:txBody>
      </p:sp>
      <p:sp>
        <p:nvSpPr>
          <p:cNvPr id="6" name="TextBox 10"/>
          <p:cNvSpPr txBox="1">
            <a:spLocks noChangeArrowheads="1"/>
          </p:cNvSpPr>
          <p:nvPr/>
        </p:nvSpPr>
        <p:spPr bwMode="auto">
          <a:xfrm>
            <a:off x="983085" y="3259135"/>
            <a:ext cx="4344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2400" b="1" dirty="0" smtClean="0">
                <a:solidFill>
                  <a:srgbClr val="FF0000"/>
                </a:solidFill>
                <a:latin typeface="+mn-lt"/>
              </a:rPr>
              <a:t>Классический </a:t>
            </a:r>
            <a:r>
              <a:rPr lang="ru-RU" altLang="ru-RU" sz="2400" b="1" dirty="0">
                <a:solidFill>
                  <a:srgbClr val="FF0000"/>
                </a:solidFill>
                <a:latin typeface="+mn-lt"/>
              </a:rPr>
              <a:t>закон Ципфа</a:t>
            </a:r>
          </a:p>
        </p:txBody>
      </p:sp>
      <p:sp>
        <p:nvSpPr>
          <p:cNvPr id="7" name="Прямоугольник 6"/>
          <p:cNvSpPr/>
          <p:nvPr/>
        </p:nvSpPr>
        <p:spPr>
          <a:xfrm>
            <a:off x="271336" y="3703578"/>
            <a:ext cx="6100863" cy="646331"/>
          </a:xfrm>
          <a:prstGeom prst="rect">
            <a:avLst/>
          </a:prstGeom>
        </p:spPr>
        <p:txBody>
          <a:bodyPr wrap="square">
            <a:spAutoFit/>
          </a:bodyPr>
          <a:lstStyle/>
          <a:p>
            <a:r>
              <a:rPr lang="en-US" dirty="0" err="1">
                <a:solidFill>
                  <a:srgbClr val="FF0000"/>
                </a:solidFill>
              </a:rPr>
              <a:t>Zipf</a:t>
            </a:r>
            <a:r>
              <a:rPr lang="en-US" dirty="0">
                <a:solidFill>
                  <a:srgbClr val="FF0000"/>
                </a:solidFill>
              </a:rPr>
              <a:t> G.K</a:t>
            </a:r>
            <a:r>
              <a:rPr lang="en-US" dirty="0">
                <a:solidFill>
                  <a:srgbClr val="000099"/>
                </a:solidFill>
              </a:rPr>
              <a:t>. Human Behavior and the Principle of Least Effort. — Addison-Wesley Press, 1949.  — 573 с.</a:t>
            </a:r>
            <a:endParaRPr lang="ru-RU" dirty="0">
              <a:solidFill>
                <a:srgbClr val="000099"/>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815" y="3409788"/>
            <a:ext cx="1649332" cy="2270048"/>
          </a:xfrm>
          <a:prstGeom prst="rect">
            <a:avLst/>
          </a:prstGeom>
        </p:spPr>
      </p:pic>
      <p:graphicFrame>
        <p:nvGraphicFramePr>
          <p:cNvPr id="9" name="Object 14"/>
          <p:cNvGraphicFramePr>
            <a:graphicFrameLocks noChangeAspect="1"/>
          </p:cNvGraphicFramePr>
          <p:nvPr>
            <p:extLst>
              <p:ext uri="{D42A27DB-BD31-4B8C-83A1-F6EECF244321}">
                <p14:modId xmlns:p14="http://schemas.microsoft.com/office/powerpoint/2010/main" val="1267878351"/>
              </p:ext>
            </p:extLst>
          </p:nvPr>
        </p:nvGraphicFramePr>
        <p:xfrm>
          <a:off x="1221142" y="4725144"/>
          <a:ext cx="1320800" cy="925512"/>
        </p:xfrm>
        <a:graphic>
          <a:graphicData uri="http://schemas.openxmlformats.org/presentationml/2006/ole">
            <mc:AlternateContent xmlns:mc="http://schemas.openxmlformats.org/markup-compatibility/2006">
              <mc:Choice xmlns:v="urn:schemas-microsoft-com:vml" Requires="v">
                <p:oleObj spid="_x0000_s45162" name="Equation" r:id="rId4" imgW="533160" imgH="457200" progId="Equation.3">
                  <p:embed/>
                </p:oleObj>
              </mc:Choice>
              <mc:Fallback>
                <p:oleObj name="Equation" r:id="rId4" imgW="53316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142" y="4725144"/>
                        <a:ext cx="1320800" cy="925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Прямоугольник 9"/>
          <p:cNvSpPr/>
          <p:nvPr/>
        </p:nvSpPr>
        <p:spPr>
          <a:xfrm>
            <a:off x="6003446" y="5801113"/>
            <a:ext cx="2761183" cy="646331"/>
          </a:xfrm>
          <a:prstGeom prst="rect">
            <a:avLst/>
          </a:prstGeom>
        </p:spPr>
        <p:txBody>
          <a:bodyPr wrap="square">
            <a:spAutoFit/>
          </a:bodyPr>
          <a:lstStyle/>
          <a:p>
            <a:r>
              <a:rPr lang="en-US" b="1" dirty="0"/>
              <a:t>George Kingsley </a:t>
            </a:r>
            <a:r>
              <a:rPr lang="en-US" b="1" dirty="0" err="1"/>
              <a:t>Zipf</a:t>
            </a:r>
            <a:r>
              <a:rPr lang="en-US" dirty="0"/>
              <a:t> </a:t>
            </a:r>
            <a:endParaRPr lang="en-US" dirty="0" smtClean="0"/>
          </a:p>
          <a:p>
            <a:r>
              <a:rPr lang="en-US" dirty="0" smtClean="0"/>
              <a:t>( </a:t>
            </a:r>
            <a:r>
              <a:rPr lang="en-US" dirty="0"/>
              <a:t>1902–1950</a:t>
            </a:r>
            <a:r>
              <a:rPr lang="en-US" dirty="0" smtClean="0"/>
              <a:t>)</a:t>
            </a:r>
            <a:endParaRPr lang="en-US" dirty="0"/>
          </a:p>
        </p:txBody>
      </p:sp>
    </p:spTree>
    <p:extLst>
      <p:ext uri="{BB962C8B-B14F-4D97-AF65-F5344CB8AC3E}">
        <p14:creationId xmlns:p14="http://schemas.microsoft.com/office/powerpoint/2010/main" val="36757551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1"/>
          <p:cNvSpPr>
            <a:spLocks noGrp="1"/>
          </p:cNvSpPr>
          <p:nvPr>
            <p:ph type="sldNum" sz="quarter" idx="12"/>
          </p:nvPr>
        </p:nvSpPr>
        <p:spPr>
          <a:xfrm>
            <a:off x="6675437" y="6556375"/>
            <a:ext cx="2468563" cy="301625"/>
          </a:xfrm>
          <a:noFill/>
        </p:spPr>
        <p:txBody>
          <a:bodyPr/>
          <a:lstStyle/>
          <a:p>
            <a:fld id="{B134C38B-8CA1-4F06-8C84-CA8D5701A649}" type="slidenum">
              <a:rPr lang="ru-RU" altLang="ru-RU" b="1" smtClean="0">
                <a:solidFill>
                  <a:srgbClr val="000000"/>
                </a:solidFill>
              </a:rPr>
              <a:pPr/>
              <a:t>70</a:t>
            </a:fld>
            <a:endParaRPr lang="ru-RU" altLang="ru-RU" b="1" dirty="0" smtClean="0">
              <a:solidFill>
                <a:srgbClr val="000000"/>
              </a:solidFill>
            </a:endParaRPr>
          </a:p>
        </p:txBody>
      </p:sp>
      <p:sp>
        <p:nvSpPr>
          <p:cNvPr id="23556" name="Прямоугольник 3"/>
          <p:cNvSpPr>
            <a:spLocks noChangeArrowheads="1"/>
          </p:cNvSpPr>
          <p:nvPr/>
        </p:nvSpPr>
        <p:spPr bwMode="auto">
          <a:xfrm>
            <a:off x="4627238" y="548680"/>
            <a:ext cx="4235094" cy="2062103"/>
          </a:xfrm>
          <a:prstGeom prst="rect">
            <a:avLst/>
          </a:prstGeom>
          <a:noFill/>
          <a:ln w="9525">
            <a:noFill/>
            <a:miter lim="800000"/>
            <a:headEnd/>
            <a:tailEnd/>
          </a:ln>
        </p:spPr>
        <p:txBody>
          <a:bodyPr wrap="square">
            <a:spAutoFit/>
          </a:bodyPr>
          <a:lstStyle/>
          <a:p>
            <a:pPr algn="ctr"/>
            <a:r>
              <a:rPr lang="ru-RU" sz="3200" b="1" dirty="0" smtClean="0">
                <a:solidFill>
                  <a:srgbClr val="003399"/>
                </a:solidFill>
                <a:cs typeface="Times New Roman" pitchFamily="18" charset="0"/>
              </a:rPr>
              <a:t>Хороших идей каждому</a:t>
            </a:r>
            <a:r>
              <a:rPr lang="en-US" sz="3200" dirty="0" smtClean="0">
                <a:solidFill>
                  <a:srgbClr val="0000CC"/>
                </a:solidFill>
                <a:cs typeface="Times New Roman" pitchFamily="18" charset="0"/>
              </a:rPr>
              <a:t>!</a:t>
            </a:r>
            <a:endParaRPr lang="en-US" sz="3200" dirty="0">
              <a:solidFill>
                <a:srgbClr val="0000CC"/>
              </a:solidFill>
            </a:endParaRPr>
          </a:p>
          <a:p>
            <a:pPr algn="ctr"/>
            <a:endParaRPr lang="en-US" sz="3200" b="1" dirty="0" smtClean="0">
              <a:solidFill>
                <a:srgbClr val="0000CC"/>
              </a:solidFill>
              <a:latin typeface="Times New Roman" panose="02020603050405020304" pitchFamily="18" charset="0"/>
              <a:cs typeface="Times New Roman" panose="02020603050405020304" pitchFamily="18" charset="0"/>
            </a:endParaRPr>
          </a:p>
          <a:p>
            <a:pPr algn="ct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0" name="Picture 2" descr="C:\Old\Гузев\PC_home\CONFEREN\APM_2015\gldbrdg.jpg"/>
          <p:cNvPicPr>
            <a:picLocks noChangeAspect="1" noChangeArrowheads="1"/>
          </p:cNvPicPr>
          <p:nvPr/>
        </p:nvPicPr>
        <p:blipFill>
          <a:blip r:embed="rId2" cstate="print"/>
          <a:srcRect/>
          <a:stretch>
            <a:fillRect/>
          </a:stretch>
        </p:blipFill>
        <p:spPr bwMode="auto">
          <a:xfrm>
            <a:off x="179512" y="141806"/>
            <a:ext cx="4817971" cy="3202570"/>
          </a:xfrm>
          <a:prstGeom prst="rect">
            <a:avLst/>
          </a:prstGeom>
          <a:noFill/>
        </p:spPr>
      </p:pic>
      <p:pic>
        <p:nvPicPr>
          <p:cNvPr id="125954" name="Picture 2" descr="C:\Old\Гузев\PC_home\калининград_15\1000910389.jpg"/>
          <p:cNvPicPr>
            <a:picLocks noChangeAspect="1" noChangeArrowheads="1"/>
          </p:cNvPicPr>
          <p:nvPr/>
        </p:nvPicPr>
        <p:blipFill>
          <a:blip r:embed="rId3" cstate="print"/>
          <a:srcRect/>
          <a:stretch>
            <a:fillRect/>
          </a:stretch>
        </p:blipFill>
        <p:spPr bwMode="auto">
          <a:xfrm>
            <a:off x="3866041" y="3344376"/>
            <a:ext cx="5267553" cy="3211999"/>
          </a:xfrm>
          <a:prstGeom prst="rect">
            <a:avLst/>
          </a:prstGeom>
          <a:noFill/>
        </p:spPr>
      </p:pic>
      <p:sp>
        <p:nvSpPr>
          <p:cNvPr id="2" name="Прямоугольник 1"/>
          <p:cNvSpPr/>
          <p:nvPr/>
        </p:nvSpPr>
        <p:spPr>
          <a:xfrm>
            <a:off x="1115616" y="3789040"/>
            <a:ext cx="2396361" cy="954107"/>
          </a:xfrm>
          <a:prstGeom prst="rect">
            <a:avLst/>
          </a:prstGeom>
        </p:spPr>
        <p:txBody>
          <a:bodyPr wrap="none">
            <a:spAutoFit/>
          </a:bodyPr>
          <a:lstStyle/>
          <a:p>
            <a:pPr algn="ctr">
              <a:defRPr/>
            </a:pPr>
            <a:r>
              <a:rPr lang="ru-RU" sz="28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Не забывать</a:t>
            </a:r>
          </a:p>
          <a:p>
            <a:pPr algn="ctr">
              <a:defRPr/>
            </a:pPr>
            <a:r>
              <a:rPr lang="ru-RU" sz="28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старые идеи</a:t>
            </a:r>
            <a:r>
              <a:rPr lang="en-US" sz="28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14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p>
        </p:txBody>
      </p:sp>
      <p:sp>
        <p:nvSpPr>
          <p:cNvPr id="7177" name="TextBox 12"/>
          <p:cNvSpPr txBox="1">
            <a:spLocks noChangeArrowheads="1"/>
          </p:cNvSpPr>
          <p:nvPr/>
        </p:nvSpPr>
        <p:spPr bwMode="auto">
          <a:xfrm>
            <a:off x="-873237" y="148286"/>
            <a:ext cx="57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400" b="1" dirty="0" smtClean="0">
                <a:solidFill>
                  <a:srgbClr val="FF0000"/>
                </a:solidFill>
                <a:latin typeface="+mn-lt"/>
              </a:rPr>
              <a:t>Модель Мандельброта</a:t>
            </a:r>
            <a:endParaRPr lang="ru-RU" altLang="ru-RU" sz="2400" b="1" dirty="0">
              <a:solidFill>
                <a:srgbClr val="FF0000"/>
              </a:solidFill>
              <a:latin typeface="+mn-lt"/>
            </a:endParaRPr>
          </a:p>
        </p:txBody>
      </p:sp>
      <p:sp>
        <p:nvSpPr>
          <p:cNvPr id="717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p>
        </p:txBody>
      </p:sp>
      <p:sp>
        <p:nvSpPr>
          <p:cNvPr id="2" name="Номер слайда 1"/>
          <p:cNvSpPr>
            <a:spLocks noGrp="1"/>
          </p:cNvSpPr>
          <p:nvPr>
            <p:ph type="sldNum" sz="quarter" idx="12"/>
          </p:nvPr>
        </p:nvSpPr>
        <p:spPr>
          <a:ln/>
        </p:spPr>
        <p:txBody>
          <a:bodyPr vert="horz" lIns="91440" tIns="45720" rIns="91440" bIns="45720" rtlCol="0" anchor="ctr"/>
          <a:lstStyle/>
          <a:p>
            <a:fld id="{CCA4EF36-3C39-4573-85D3-1776698D4B7A}" type="slidenum">
              <a:rPr lang="ru-RU" sz="2400" b="1">
                <a:solidFill>
                  <a:schemeClr val="tx2">
                    <a:lumMod val="75000"/>
                  </a:schemeClr>
                </a:solidFill>
                <a:latin typeface="Bookman Old Style" panose="02050604050505020204" pitchFamily="18" charset="0"/>
              </a:rPr>
              <a:pPr/>
              <a:t>8</a:t>
            </a:fld>
            <a:endParaRPr lang="ru-RU" sz="2400" b="1" dirty="0">
              <a:solidFill>
                <a:schemeClr val="tx2">
                  <a:lumMod val="75000"/>
                </a:schemeClr>
              </a:solidFill>
              <a:latin typeface="Bookman Old Style" panose="020506040505050202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097" y="1468265"/>
            <a:ext cx="1964698" cy="2792327"/>
          </a:xfrm>
          <a:prstGeom prst="rect">
            <a:avLst/>
          </a:prstGeom>
        </p:spPr>
      </p:pic>
      <p:sp>
        <p:nvSpPr>
          <p:cNvPr id="7" name="Прямоугольник 6"/>
          <p:cNvSpPr/>
          <p:nvPr/>
        </p:nvSpPr>
        <p:spPr>
          <a:xfrm>
            <a:off x="6697895" y="4340802"/>
            <a:ext cx="3214803" cy="646331"/>
          </a:xfrm>
          <a:prstGeom prst="rect">
            <a:avLst/>
          </a:prstGeom>
        </p:spPr>
        <p:txBody>
          <a:bodyPr wrap="square">
            <a:spAutoFit/>
          </a:bodyPr>
          <a:lstStyle/>
          <a:p>
            <a:r>
              <a:rPr lang="en-US" b="1" dirty="0"/>
              <a:t>Benoit B.</a:t>
            </a:r>
            <a:r>
              <a:rPr lang="en-US" dirty="0"/>
              <a:t> </a:t>
            </a:r>
            <a:r>
              <a:rPr lang="en-US" dirty="0" smtClean="0"/>
              <a:t> </a:t>
            </a:r>
            <a:r>
              <a:rPr lang="en-US" b="1" dirty="0" smtClean="0"/>
              <a:t>Mandelbrot</a:t>
            </a:r>
            <a:r>
              <a:rPr lang="en-US" dirty="0" smtClean="0"/>
              <a:t> </a:t>
            </a:r>
            <a:endParaRPr lang="ru-RU" dirty="0" smtClean="0"/>
          </a:p>
          <a:p>
            <a:r>
              <a:rPr lang="en-US" dirty="0" smtClean="0"/>
              <a:t>(1924</a:t>
            </a:r>
            <a:r>
              <a:rPr lang="en-US" dirty="0"/>
              <a:t> </a:t>
            </a:r>
            <a:r>
              <a:rPr lang="en-US" dirty="0" smtClean="0"/>
              <a:t>–2010</a:t>
            </a:r>
            <a:r>
              <a:rPr lang="en-US" dirty="0"/>
              <a:t>) </a:t>
            </a:r>
            <a:endParaRPr lang="ru-RU" dirty="0"/>
          </a:p>
        </p:txBody>
      </p:sp>
      <p:sp>
        <p:nvSpPr>
          <p:cNvPr id="10" name="Прямоугольник 9"/>
          <p:cNvSpPr/>
          <p:nvPr/>
        </p:nvSpPr>
        <p:spPr>
          <a:xfrm>
            <a:off x="2729604" y="4033089"/>
            <a:ext cx="2416046" cy="369332"/>
          </a:xfrm>
          <a:prstGeom prst="rect">
            <a:avLst/>
          </a:prstGeom>
        </p:spPr>
        <p:txBody>
          <a:bodyPr wrap="none">
            <a:spAutoFit/>
          </a:bodyPr>
          <a:lstStyle/>
          <a:p>
            <a:pPr algn="ctr" eaLnBrk="1" hangingPunct="1"/>
            <a:r>
              <a:rPr lang="en-US" b="1" dirty="0" err="1">
                <a:solidFill>
                  <a:srgbClr val="000099"/>
                </a:solidFill>
              </a:rPr>
              <a:t>Zipf</a:t>
            </a:r>
            <a:r>
              <a:rPr lang="en-US" b="1" dirty="0">
                <a:solidFill>
                  <a:srgbClr val="000099"/>
                </a:solidFill>
              </a:rPr>
              <a:t>–Mandelbrot law</a:t>
            </a:r>
            <a:endParaRPr lang="ru-RU" dirty="0">
              <a:solidFill>
                <a:srgbClr val="000099"/>
              </a:solidFill>
            </a:endParaRPr>
          </a:p>
        </p:txBody>
      </p:sp>
      <p:pic>
        <p:nvPicPr>
          <p:cNvPr id="8" name="Рисунок 7"/>
          <p:cNvPicPr>
            <a:picLocks noChangeAspect="1"/>
          </p:cNvPicPr>
          <p:nvPr/>
        </p:nvPicPr>
        <p:blipFill>
          <a:blip r:embed="rId4"/>
          <a:stretch>
            <a:fillRect/>
          </a:stretch>
        </p:blipFill>
        <p:spPr>
          <a:xfrm>
            <a:off x="2973032" y="2893626"/>
            <a:ext cx="3182297" cy="992327"/>
          </a:xfrm>
          <a:prstGeom prst="rect">
            <a:avLst/>
          </a:prstGeom>
        </p:spPr>
      </p:pic>
      <p:pic>
        <p:nvPicPr>
          <p:cNvPr id="11" name="Рисунок 10"/>
          <p:cNvPicPr>
            <a:picLocks noChangeAspect="1"/>
          </p:cNvPicPr>
          <p:nvPr/>
        </p:nvPicPr>
        <p:blipFill>
          <a:blip r:embed="rId5"/>
          <a:stretch>
            <a:fillRect/>
          </a:stretch>
        </p:blipFill>
        <p:spPr>
          <a:xfrm>
            <a:off x="170916" y="3046381"/>
            <a:ext cx="2437655" cy="417646"/>
          </a:xfrm>
          <a:prstGeom prst="rect">
            <a:avLst/>
          </a:prstGeom>
        </p:spPr>
      </p:pic>
      <p:pic>
        <p:nvPicPr>
          <p:cNvPr id="13" name="Рисунок 12"/>
          <p:cNvPicPr>
            <a:picLocks noChangeAspect="1"/>
          </p:cNvPicPr>
          <p:nvPr/>
        </p:nvPicPr>
        <p:blipFill>
          <a:blip r:embed="rId6"/>
          <a:stretch>
            <a:fillRect/>
          </a:stretch>
        </p:blipFill>
        <p:spPr>
          <a:xfrm>
            <a:off x="3803050" y="305248"/>
            <a:ext cx="4161820" cy="1073728"/>
          </a:xfrm>
          <a:prstGeom prst="rect">
            <a:avLst/>
          </a:prstGeom>
        </p:spPr>
      </p:pic>
      <p:pic>
        <p:nvPicPr>
          <p:cNvPr id="14" name="Рисунок 13"/>
          <p:cNvPicPr>
            <a:picLocks noChangeAspect="1"/>
          </p:cNvPicPr>
          <p:nvPr/>
        </p:nvPicPr>
        <p:blipFill>
          <a:blip r:embed="rId7"/>
          <a:stretch>
            <a:fillRect/>
          </a:stretch>
        </p:blipFill>
        <p:spPr>
          <a:xfrm>
            <a:off x="8050428" y="688423"/>
            <a:ext cx="1043367" cy="579329"/>
          </a:xfrm>
          <a:prstGeom prst="rect">
            <a:avLst/>
          </a:prstGeom>
        </p:spPr>
      </p:pic>
      <p:pic>
        <p:nvPicPr>
          <p:cNvPr id="15" name="Рисунок 14"/>
          <p:cNvPicPr>
            <a:picLocks noChangeAspect="1"/>
          </p:cNvPicPr>
          <p:nvPr/>
        </p:nvPicPr>
        <p:blipFill>
          <a:blip r:embed="rId8"/>
          <a:stretch>
            <a:fillRect/>
          </a:stretch>
        </p:blipFill>
        <p:spPr>
          <a:xfrm>
            <a:off x="170916" y="743006"/>
            <a:ext cx="2991287" cy="725259"/>
          </a:xfrm>
          <a:prstGeom prst="rect">
            <a:avLst/>
          </a:prstGeom>
        </p:spPr>
      </p:pic>
      <p:sp>
        <p:nvSpPr>
          <p:cNvPr id="3" name="Прямоугольник 2"/>
          <p:cNvSpPr/>
          <p:nvPr/>
        </p:nvSpPr>
        <p:spPr>
          <a:xfrm>
            <a:off x="0" y="5095987"/>
            <a:ext cx="8305297" cy="830997"/>
          </a:xfrm>
          <a:prstGeom prst="rect">
            <a:avLst/>
          </a:prstGeom>
        </p:spPr>
        <p:txBody>
          <a:bodyPr wrap="square">
            <a:spAutoFit/>
          </a:bodyPr>
          <a:lstStyle/>
          <a:p>
            <a:r>
              <a:rPr lang="en-US" sz="1600" dirty="0">
                <a:solidFill>
                  <a:srgbClr val="000099"/>
                </a:solidFill>
                <a:latin typeface="+mn-lt"/>
                <a:ea typeface="Calibri" panose="020F0502020204030204" pitchFamily="34" charset="0"/>
                <a:cs typeface="Times New Roman" panose="02020603050405020304" pitchFamily="18" charset="0"/>
              </a:rPr>
              <a:t>"</a:t>
            </a:r>
            <a:r>
              <a:rPr lang="en-US" sz="1600" dirty="0" err="1">
                <a:solidFill>
                  <a:srgbClr val="000099"/>
                </a:solidFill>
                <a:latin typeface="+mn-lt"/>
                <a:ea typeface="Calibri" panose="020F0502020204030204" pitchFamily="34" charset="0"/>
                <a:cs typeface="Times New Roman" panose="02020603050405020304" pitchFamily="18" charset="0"/>
              </a:rPr>
              <a:t>Simpie</a:t>
            </a:r>
            <a:r>
              <a:rPr lang="en-US" sz="1600" dirty="0">
                <a:solidFill>
                  <a:srgbClr val="000099"/>
                </a:solidFill>
                <a:latin typeface="+mn-lt"/>
                <a:ea typeface="Calibri" panose="020F0502020204030204" pitchFamily="34" charset="0"/>
                <a:cs typeface="Times New Roman" panose="02020603050405020304" pitchFamily="18" charset="0"/>
              </a:rPr>
              <a:t> games of strategy occurring in communication through natural languages," in </a:t>
            </a:r>
            <a:r>
              <a:rPr lang="en-US" sz="1600" i="1" dirty="0">
                <a:latin typeface="+mn-lt"/>
                <a:ea typeface="Calibri" panose="020F0502020204030204" pitchFamily="34" charset="0"/>
                <a:cs typeface="Times New Roman" panose="02020603050405020304" pitchFamily="18" charset="0"/>
              </a:rPr>
              <a:t>Transactions of the IRE Professional Group on Information Theory</a:t>
            </a:r>
            <a:r>
              <a:rPr lang="en-US" sz="1600" dirty="0">
                <a:latin typeface="+mn-lt"/>
                <a:ea typeface="Calibri" panose="020F0502020204030204" pitchFamily="34" charset="0"/>
                <a:cs typeface="Times New Roman" panose="02020603050405020304" pitchFamily="18" charset="0"/>
              </a:rPr>
              <a:t>, vol. 3, no. 3, pp. 124-137, March 1954, </a:t>
            </a:r>
            <a:r>
              <a:rPr lang="en-US" sz="1600" dirty="0" err="1">
                <a:latin typeface="+mn-lt"/>
                <a:ea typeface="Calibri" panose="020F0502020204030204" pitchFamily="34" charset="0"/>
                <a:cs typeface="Times New Roman" panose="02020603050405020304" pitchFamily="18" charset="0"/>
              </a:rPr>
              <a:t>doi</a:t>
            </a:r>
            <a:r>
              <a:rPr lang="en-US" sz="1600" dirty="0">
                <a:latin typeface="+mn-lt"/>
                <a:ea typeface="Calibri" panose="020F0502020204030204" pitchFamily="34" charset="0"/>
                <a:cs typeface="Times New Roman" panose="02020603050405020304" pitchFamily="18" charset="0"/>
              </a:rPr>
              <a:t>: 10.1109/IREPGIT.1954.6373405</a:t>
            </a:r>
            <a:endParaRPr lang="ru-RU" sz="1600" dirty="0">
              <a:latin typeface="+mn-lt"/>
            </a:endParaRPr>
          </a:p>
        </p:txBody>
      </p:sp>
      <p:pic>
        <p:nvPicPr>
          <p:cNvPr id="4" name="Рисунок 3"/>
          <p:cNvPicPr>
            <a:picLocks noChangeAspect="1"/>
          </p:cNvPicPr>
          <p:nvPr/>
        </p:nvPicPr>
        <p:blipFill>
          <a:blip r:embed="rId9"/>
          <a:stretch>
            <a:fillRect/>
          </a:stretch>
        </p:blipFill>
        <p:spPr>
          <a:xfrm>
            <a:off x="95338" y="1533353"/>
            <a:ext cx="7016864" cy="1027210"/>
          </a:xfrm>
          <a:prstGeom prst="rect">
            <a:avLst/>
          </a:prstGeom>
        </p:spPr>
      </p:pic>
      <p:sp>
        <p:nvSpPr>
          <p:cNvPr id="20" name="Прямоугольник 19"/>
          <p:cNvSpPr/>
          <p:nvPr/>
        </p:nvSpPr>
        <p:spPr>
          <a:xfrm>
            <a:off x="231106" y="1546232"/>
            <a:ext cx="4180143" cy="243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155135" y="1862437"/>
            <a:ext cx="1440694" cy="212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685810" y="2350611"/>
            <a:ext cx="1958197" cy="2018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6500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F8E88B-30E8-4CEC-943B-EF7FCE39841D}" type="slidenum">
              <a:rPr lang="ru-RU" altLang="ru-RU"/>
              <a:pPr eaLnBrk="1" hangingPunct="1"/>
              <a:t>9</a:t>
            </a:fld>
            <a:endParaRPr lang="ru-RU" altLang="ru-RU"/>
          </a:p>
        </p:txBody>
      </p:sp>
      <p:sp>
        <p:nvSpPr>
          <p:cNvPr id="9219" name="Text Box 11"/>
          <p:cNvSpPr txBox="1">
            <a:spLocks noChangeArrowheads="1"/>
          </p:cNvSpPr>
          <p:nvPr/>
        </p:nvSpPr>
        <p:spPr bwMode="auto">
          <a:xfrm>
            <a:off x="395288" y="260350"/>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ru-RU" altLang="ru-RU" sz="240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55" y="696481"/>
            <a:ext cx="1703932" cy="2375178"/>
          </a:xfrm>
          <a:prstGeom prst="rect">
            <a:avLst/>
          </a:prstGeom>
        </p:spPr>
      </p:pic>
      <p:sp>
        <p:nvSpPr>
          <p:cNvPr id="3" name="Прямоугольник 2"/>
          <p:cNvSpPr/>
          <p:nvPr/>
        </p:nvSpPr>
        <p:spPr>
          <a:xfrm>
            <a:off x="395288" y="3092717"/>
            <a:ext cx="2273196" cy="646331"/>
          </a:xfrm>
          <a:prstGeom prst="rect">
            <a:avLst/>
          </a:prstGeom>
        </p:spPr>
        <p:txBody>
          <a:bodyPr wrap="square">
            <a:spAutoFit/>
          </a:bodyPr>
          <a:lstStyle/>
          <a:p>
            <a:r>
              <a:rPr lang="ru-RU" altLang="ru-RU" b="1" dirty="0"/>
              <a:t>А.Н. Колмогоров </a:t>
            </a:r>
          </a:p>
          <a:p>
            <a:r>
              <a:rPr lang="ru-RU" dirty="0" smtClean="0"/>
              <a:t>(1903 —1987)</a:t>
            </a:r>
            <a:endParaRPr lang="ru-RU" dirty="0"/>
          </a:p>
        </p:txBody>
      </p:sp>
      <p:sp>
        <p:nvSpPr>
          <p:cNvPr id="9" name="Text Box 25"/>
          <p:cNvSpPr txBox="1">
            <a:spLocks noChangeArrowheads="1"/>
          </p:cNvSpPr>
          <p:nvPr/>
        </p:nvSpPr>
        <p:spPr bwMode="auto">
          <a:xfrm>
            <a:off x="2220733" y="3284791"/>
            <a:ext cx="643451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b="1" dirty="0" err="1" smtClean="0">
                <a:solidFill>
                  <a:srgbClr val="FF0000"/>
                </a:solidFill>
              </a:rPr>
              <a:t>Нестохастическая</a:t>
            </a:r>
            <a:r>
              <a:rPr lang="ru-RU" b="1" dirty="0" smtClean="0">
                <a:solidFill>
                  <a:srgbClr val="FF0000"/>
                </a:solidFill>
              </a:rPr>
              <a:t> природа ранговых </a:t>
            </a:r>
            <a:r>
              <a:rPr lang="ru-RU" b="1" dirty="0">
                <a:solidFill>
                  <a:srgbClr val="FF0000"/>
                </a:solidFill>
              </a:rPr>
              <a:t>распределений</a:t>
            </a:r>
            <a:endParaRPr lang="ru-RU" altLang="ru-RU" b="1" dirty="0">
              <a:solidFill>
                <a:srgbClr val="FF0000"/>
              </a:solidFill>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17" y="3821747"/>
            <a:ext cx="1670340" cy="2076936"/>
          </a:xfrm>
          <a:prstGeom prst="rect">
            <a:avLst/>
          </a:prstGeom>
        </p:spPr>
      </p:pic>
      <p:pic>
        <p:nvPicPr>
          <p:cNvPr id="5" name="Рисунок 4"/>
          <p:cNvPicPr>
            <a:picLocks noChangeAspect="1"/>
          </p:cNvPicPr>
          <p:nvPr/>
        </p:nvPicPr>
        <p:blipFill>
          <a:blip r:embed="rId5"/>
          <a:stretch>
            <a:fillRect/>
          </a:stretch>
        </p:blipFill>
        <p:spPr>
          <a:xfrm>
            <a:off x="2333287" y="3723151"/>
            <a:ext cx="6023017" cy="641953"/>
          </a:xfrm>
          <a:prstGeom prst="rect">
            <a:avLst/>
          </a:prstGeom>
        </p:spPr>
      </p:pic>
      <p:sp>
        <p:nvSpPr>
          <p:cNvPr id="14" name="Text Box 25"/>
          <p:cNvSpPr txBox="1">
            <a:spLocks noChangeArrowheads="1"/>
          </p:cNvSpPr>
          <p:nvPr/>
        </p:nvSpPr>
        <p:spPr bwMode="auto">
          <a:xfrm>
            <a:off x="2220733" y="-40745"/>
            <a:ext cx="454165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b="1" dirty="0">
                <a:solidFill>
                  <a:srgbClr val="FF0000"/>
                </a:solidFill>
              </a:rPr>
              <a:t>Пересмотр теории </a:t>
            </a:r>
            <a:r>
              <a:rPr lang="ru-RU" b="1" dirty="0" smtClean="0">
                <a:solidFill>
                  <a:srgbClr val="FF0000"/>
                </a:solidFill>
              </a:rPr>
              <a:t>вероятностей</a:t>
            </a:r>
            <a:endParaRPr lang="ru-RU" altLang="ru-RU" b="1" dirty="0">
              <a:solidFill>
                <a:srgbClr val="FF0000"/>
              </a:solidFill>
            </a:endParaRPr>
          </a:p>
        </p:txBody>
      </p:sp>
      <p:pic>
        <p:nvPicPr>
          <p:cNvPr id="8" name="Рисунок 7"/>
          <p:cNvPicPr>
            <a:picLocks noChangeAspect="1"/>
          </p:cNvPicPr>
          <p:nvPr/>
        </p:nvPicPr>
        <p:blipFill>
          <a:blip r:embed="rId6"/>
          <a:stretch>
            <a:fillRect/>
          </a:stretch>
        </p:blipFill>
        <p:spPr>
          <a:xfrm>
            <a:off x="2667155" y="399787"/>
            <a:ext cx="5745031" cy="626484"/>
          </a:xfrm>
          <a:prstGeom prst="rect">
            <a:avLst/>
          </a:prstGeom>
        </p:spPr>
      </p:pic>
      <p:sp>
        <p:nvSpPr>
          <p:cNvPr id="13" name="Прямоугольник 12"/>
          <p:cNvSpPr/>
          <p:nvPr/>
        </p:nvSpPr>
        <p:spPr>
          <a:xfrm>
            <a:off x="267828" y="5969360"/>
            <a:ext cx="1763624" cy="646331"/>
          </a:xfrm>
          <a:prstGeom prst="rect">
            <a:avLst/>
          </a:prstGeom>
        </p:spPr>
        <p:txBody>
          <a:bodyPr wrap="none">
            <a:spAutoFit/>
          </a:bodyPr>
          <a:lstStyle/>
          <a:p>
            <a:r>
              <a:rPr lang="ru-RU" b="1" dirty="0" smtClean="0"/>
              <a:t>Ю. А. Шредер</a:t>
            </a:r>
          </a:p>
          <a:p>
            <a:r>
              <a:rPr lang="ru-RU" b="1" dirty="0" smtClean="0"/>
              <a:t> </a:t>
            </a:r>
            <a:r>
              <a:rPr lang="ru-RU" dirty="0" smtClean="0"/>
              <a:t>(1927 </a:t>
            </a:r>
            <a:r>
              <a:rPr lang="ru-RU" dirty="0"/>
              <a:t>—</a:t>
            </a:r>
            <a:r>
              <a:rPr lang="ru-RU" dirty="0" smtClean="0"/>
              <a:t>1998)</a:t>
            </a:r>
            <a:endParaRPr lang="ru-RU" dirty="0"/>
          </a:p>
        </p:txBody>
      </p:sp>
      <p:pic>
        <p:nvPicPr>
          <p:cNvPr id="16" name="Рисунок 15"/>
          <p:cNvPicPr>
            <a:picLocks noChangeAspect="1"/>
          </p:cNvPicPr>
          <p:nvPr/>
        </p:nvPicPr>
        <p:blipFill>
          <a:blip r:embed="rId7"/>
          <a:stretch>
            <a:fillRect/>
          </a:stretch>
        </p:blipFill>
        <p:spPr>
          <a:xfrm>
            <a:off x="2033280" y="6085162"/>
            <a:ext cx="6623030" cy="442254"/>
          </a:xfrm>
          <a:prstGeom prst="rect">
            <a:avLst/>
          </a:prstGeom>
        </p:spPr>
      </p:pic>
      <p:pic>
        <p:nvPicPr>
          <p:cNvPr id="17" name="Рисунок 16"/>
          <p:cNvPicPr>
            <a:picLocks noChangeAspect="1"/>
          </p:cNvPicPr>
          <p:nvPr/>
        </p:nvPicPr>
        <p:blipFill>
          <a:blip r:embed="rId8"/>
          <a:stretch>
            <a:fillRect/>
          </a:stretch>
        </p:blipFill>
        <p:spPr>
          <a:xfrm>
            <a:off x="2333287" y="4396765"/>
            <a:ext cx="5312610" cy="1616484"/>
          </a:xfrm>
          <a:prstGeom prst="rect">
            <a:avLst/>
          </a:prstGeom>
        </p:spPr>
      </p:pic>
      <p:pic>
        <p:nvPicPr>
          <p:cNvPr id="18" name="Рисунок 17"/>
          <p:cNvPicPr>
            <a:picLocks noChangeAspect="1"/>
          </p:cNvPicPr>
          <p:nvPr/>
        </p:nvPicPr>
        <p:blipFill>
          <a:blip r:embed="rId9"/>
          <a:stretch>
            <a:fillRect/>
          </a:stretch>
        </p:blipFill>
        <p:spPr>
          <a:xfrm>
            <a:off x="2627784" y="1052736"/>
            <a:ext cx="5384598" cy="1668569"/>
          </a:xfrm>
          <a:prstGeom prst="rect">
            <a:avLst/>
          </a:prstGeom>
        </p:spPr>
      </p:pic>
    </p:spTree>
    <p:extLst>
      <p:ext uri="{BB962C8B-B14F-4D97-AF65-F5344CB8AC3E}">
        <p14:creationId xmlns:p14="http://schemas.microsoft.com/office/powerpoint/2010/main" val="942335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24502</TotalTime>
  <Words>3673</Words>
  <Application>Microsoft Office PowerPoint</Application>
  <PresentationFormat>Экран (4:3)</PresentationFormat>
  <Paragraphs>1143</Paragraphs>
  <Slides>70</Slides>
  <Notes>34</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1</vt:i4>
      </vt:variant>
      <vt:variant>
        <vt:lpstr>Внедренные серверы OLE</vt:lpstr>
      </vt:variant>
      <vt:variant>
        <vt:i4>5</vt:i4>
      </vt:variant>
      <vt:variant>
        <vt:lpstr>Заголовки слайдов</vt:lpstr>
      </vt:variant>
      <vt:variant>
        <vt:i4>70</vt:i4>
      </vt:variant>
    </vt:vector>
  </HeadingPairs>
  <TitlesOfParts>
    <vt:vector size="88" baseType="lpstr">
      <vt:lpstr>Arial Unicode MS</vt:lpstr>
      <vt:lpstr>SimSun</vt:lpstr>
      <vt:lpstr>Arial</vt:lpstr>
      <vt:lpstr>Arial Cyr</vt:lpstr>
      <vt:lpstr>Arial Cyr</vt:lpstr>
      <vt:lpstr>Bookman Old Style</vt:lpstr>
      <vt:lpstr>Calibri</vt:lpstr>
      <vt:lpstr>Helios</vt:lpstr>
      <vt:lpstr>楷体_GB2312</vt:lpstr>
      <vt:lpstr>SFRM1000</vt:lpstr>
      <vt:lpstr>Times New Roman</vt:lpstr>
      <vt:lpstr>Wingdings</vt:lpstr>
      <vt:lpstr>Оформление по умолчанию</vt:lpstr>
      <vt:lpstr>Equation</vt:lpstr>
      <vt:lpstr>Формула</vt:lpstr>
      <vt:lpstr>MathType 6.0 Equation</vt:lpstr>
      <vt:lpstr>Диаграмма</vt:lpstr>
      <vt:lpstr>Chart</vt:lpstr>
      <vt:lpstr>Подход В.П. Маслова для анализа ранговых распределений  Гузев 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Анализ программы Rhino</vt:lpstr>
      <vt:lpstr> Учет анафорики в процедурно-ориентированных программах  В этой знаковой системе существует  своеобразная анафорика, являющаяся неотъемлемой рутиной любого компилятора, так как процедура восстановления заменяемых местоимениями слов, является необходимым промежуточным этапом анализа текста программы и сборки исполняемого кода. Примеры обработки анафорики: </vt:lpstr>
      <vt:lpstr>Учет анафорики в  объектно-ориентированных программах</vt:lpstr>
      <vt:lpstr>Устройство частотного словаря</vt:lpstr>
      <vt:lpstr>Презентация PowerPoint</vt:lpstr>
      <vt:lpstr>Презентация PowerPoint</vt:lpstr>
      <vt:lpstr>Анализ различных версий программы Rhino</vt:lpstr>
      <vt:lpstr>Анализ различных версий программы Rhino (продолжение)</vt:lpstr>
      <vt:lpstr>Презентация PowerPoint</vt:lpstr>
      <vt:lpstr>Презентация PowerPoint</vt:lpstr>
      <vt:lpstr>Использование идеи В.П. Маслова для кластеризации медицинских данных</vt:lpstr>
      <vt:lpstr>Ранговый метод  кластеризации</vt:lpstr>
      <vt:lpstr>Презентация PowerPoint</vt:lpstr>
      <vt:lpstr>Ранговый метод  кластеризации</vt:lpstr>
      <vt:lpstr>Презентация PowerPoint</vt:lpstr>
      <vt:lpstr>Сравнительный анализ стандартных решений  и рангового  метода  кластеризации данных</vt:lpstr>
      <vt:lpstr>Презентация PowerPoint</vt:lpstr>
      <vt:lpstr>Выраженность первой фазы синдрома эмоционального выгорания  мед. работников по стажу работы</vt:lpstr>
      <vt:lpstr>Выраженность второй фазы синдрома эмоционального выгорания  мед. работников по стажу работы</vt:lpstr>
      <vt:lpstr>Выраженность третьей фазы синдрома эмоционального выгорания  мед. работников по стажу работы</vt:lpstr>
      <vt:lpstr>Презентация PowerPoint</vt:lpstr>
      <vt:lpstr>Глава Особенной части Уголовного Кодекса Российской Федерации (далее УК РФ), касающаяся наказаний за экономические преступления.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Тематические ссылки</vt:lpstr>
      <vt:lpstr>Благодарность за помощь при подготовке доклада</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Guzev</cp:lastModifiedBy>
  <cp:revision>1050</cp:revision>
  <cp:lastPrinted>2018-11-29T03:30:22Z</cp:lastPrinted>
  <dcterms:created xsi:type="dcterms:W3CDTF">2008-05-20T23:55:14Z</dcterms:created>
  <dcterms:modified xsi:type="dcterms:W3CDTF">2020-12-09T12:12:51Z</dcterms:modified>
</cp:coreProperties>
</file>