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9" r:id="rId3"/>
    <p:sldId id="361" r:id="rId4"/>
    <p:sldId id="342" r:id="rId5"/>
    <p:sldId id="360" r:id="rId6"/>
    <p:sldId id="362" r:id="rId7"/>
    <p:sldId id="346" r:id="rId8"/>
    <p:sldId id="328" r:id="rId9"/>
    <p:sldId id="367" r:id="rId10"/>
    <p:sldId id="363" r:id="rId11"/>
    <p:sldId id="364" r:id="rId12"/>
    <p:sldId id="370" r:id="rId13"/>
    <p:sldId id="368" r:id="rId14"/>
    <p:sldId id="348" r:id="rId15"/>
    <p:sldId id="347" r:id="rId16"/>
    <p:sldId id="343" r:id="rId17"/>
    <p:sldId id="330" r:id="rId18"/>
    <p:sldId id="357" r:id="rId19"/>
    <p:sldId id="344" r:id="rId20"/>
    <p:sldId id="345" r:id="rId21"/>
    <p:sldId id="352" r:id="rId22"/>
    <p:sldId id="371" r:id="rId23"/>
    <p:sldId id="337" r:id="rId24"/>
    <p:sldId id="331" r:id="rId25"/>
    <p:sldId id="332" r:id="rId26"/>
    <p:sldId id="33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 Pavel" initials="MP" lastIdx="1" clrIdx="0"/>
  <p:cmAuthor id="1" name="Sergey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599" autoAdjust="0"/>
  </p:normalViewPr>
  <p:slideViewPr>
    <p:cSldViewPr>
      <p:cViewPr varScale="1">
        <p:scale>
          <a:sx n="74" d="100"/>
          <a:sy n="74" d="100"/>
        </p:scale>
        <p:origin x="12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CF3AC-C9DF-4EC3-838D-060AEC3C2AA6}" type="datetimeFigureOut">
              <a:rPr lang="de-DE" smtClean="0"/>
              <a:pPr/>
              <a:t>13.12.2019</a:t>
            </a:fld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986EA-64A4-44EC-B7F9-24AF3A5F85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206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A2F89-8D52-48BF-9598-5D6674FDD6A2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F396-2166-41DD-9CD0-2BDAB5257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7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6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1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06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15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80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5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5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7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5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1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6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6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35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7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4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65AA7F-C8A0-4435-823A-C2F7A3F3552E}" type="slidenum">
              <a:rPr lang="de-DE" altLang="de-DE" smtClean="0">
                <a:ea typeface="ＭＳ Ｐゴシック" charset="-128"/>
              </a:rPr>
              <a:pPr/>
              <a:t>4</a:t>
            </a:fld>
            <a:endParaRPr lang="de-DE" altLang="de-DE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28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5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00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0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F396-2166-41DD-9CD0-2BDAB5257F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5EB1-63A0-4D93-9CB6-A36BB65012CC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92F2-CC6C-45BD-99F2-433F670FC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2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55.png"/><Relationship Id="rId3" Type="http://schemas.openxmlformats.org/officeDocument/2006/relationships/image" Target="../media/image2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41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image" Target="../media/image67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24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67.png"/><Relationship Id="rId15" Type="http://schemas.openxmlformats.org/officeDocument/2006/relationships/image" Target="../media/image7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24.png"/><Relationship Id="rId4" Type="http://schemas.openxmlformats.org/officeDocument/2006/relationships/image" Target="../media/image45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4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8.png"/><Relationship Id="rId9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17.png"/><Relationship Id="rId10" Type="http://schemas.openxmlformats.org/officeDocument/2006/relationships/image" Target="../media/image105.png"/><Relationship Id="rId19" Type="http://schemas.openxmlformats.org/officeDocument/2006/relationships/image" Target="../media/image121.png"/><Relationship Id="rId4" Type="http://schemas.openxmlformats.org/officeDocument/2006/relationships/image" Target="../media/image108.png"/><Relationship Id="rId9" Type="http://schemas.openxmlformats.org/officeDocument/2006/relationships/image" Target="../media/image104.png"/><Relationship Id="rId1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90.png"/><Relationship Id="rId3" Type="http://schemas.openxmlformats.org/officeDocument/2006/relationships/image" Target="../media/image67.png"/><Relationship Id="rId7" Type="http://schemas.openxmlformats.org/officeDocument/2006/relationships/image" Target="../media/image104.png"/><Relationship Id="rId12" Type="http://schemas.openxmlformats.org/officeDocument/2006/relationships/image" Target="../media/image110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11" Type="http://schemas.openxmlformats.org/officeDocument/2006/relationships/image" Target="../media/image118.png"/><Relationship Id="rId5" Type="http://schemas.openxmlformats.org/officeDocument/2006/relationships/image" Target="../media/image111.png"/><Relationship Id="rId15" Type="http://schemas.openxmlformats.org/officeDocument/2006/relationships/image" Target="../media/image120.png"/><Relationship Id="rId10" Type="http://schemas.openxmlformats.org/officeDocument/2006/relationships/image" Target="../media/image117.png"/><Relationship Id="rId4" Type="http://schemas.openxmlformats.org/officeDocument/2006/relationships/image" Target="../media/image123.png"/><Relationship Id="rId9" Type="http://schemas.openxmlformats.org/officeDocument/2006/relationships/image" Target="../media/image113.png"/><Relationship Id="rId1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31" y="260648"/>
            <a:ext cx="6548701" cy="172819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Эффект стука в задаче с пространственно-распределенным гистерезисом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31" y="2083160"/>
            <a:ext cx="8928992" cy="3168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Сергей Тихомиров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Факультет Математики и Компьютерных Наук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Санкт-Петербургский государственный Университет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МКН-СПбГУ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en-GB" sz="2400" i="1" dirty="0" smtClean="0">
                <a:solidFill>
                  <a:schemeClr val="tx1"/>
                </a:solidFill>
              </a:rPr>
              <a:t/>
            </a:r>
            <a:br>
              <a:rPr lang="en-GB" sz="2400" i="1" dirty="0" smtClean="0">
                <a:solidFill>
                  <a:schemeClr val="tx1"/>
                </a:solidFill>
              </a:rPr>
            </a:br>
            <a:r>
              <a:rPr lang="en-GB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smtClean="0">
                <a:solidFill>
                  <a:schemeClr val="tx1"/>
                </a:solidFill>
              </a:rPr>
              <a:t>совместно с П. Гуревич</a:t>
            </a:r>
            <a:r>
              <a:rPr lang="en-GB" sz="2400" i="1" dirty="0" smtClean="0">
                <a:solidFill>
                  <a:schemeClr val="tx1"/>
                </a:solidFill>
              </a:rPr>
              <a:t>)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318" t="69122" r="15647" b="8019"/>
          <a:stretch/>
        </p:blipFill>
        <p:spPr>
          <a:xfrm>
            <a:off x="0" y="5057800"/>
            <a:ext cx="9144000" cy="1800200"/>
          </a:xfrm>
          <a:prstGeom prst="rect">
            <a:avLst/>
          </a:prstGeom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4967"/>
            <a:ext cx="1815462" cy="17281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Существование и единственность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52332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pic>
        <p:nvPicPr>
          <p:cNvPr id="15" name="Picture 3" descr="D:\Sergey\Germany2011_2013\Talk_SFB_May20\CRD\hystColors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56343" y="1340768"/>
            <a:ext cx="3448105" cy="1800200"/>
          </a:xfrm>
          <a:prstGeom prst="rect">
            <a:avLst/>
          </a:prstGeom>
          <a:noFill/>
        </p:spPr>
      </p:pic>
      <p:pic>
        <p:nvPicPr>
          <p:cNvPr id="3075" name="Picture 3" descr="C:\Users\Mr Pavel\Desktop\topology-no-zoom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00" y="1377072"/>
            <a:ext cx="4573959" cy="2700000"/>
          </a:xfrm>
          <a:prstGeom prst="rect">
            <a:avLst/>
          </a:prstGeom>
          <a:noFill/>
        </p:spPr>
      </p:pic>
      <p:pic>
        <p:nvPicPr>
          <p:cNvPr id="3074" name="Picture 2" descr="C:\Users\Mr Pavel\Desktop\topology-zoom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00" y="1370385"/>
            <a:ext cx="4573958" cy="270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67544" y="836712"/>
            <a:ext cx="4320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</a:p>
        </p:txBody>
      </p:sp>
      <p:pic>
        <p:nvPicPr>
          <p:cNvPr id="18" name="Picture 2" descr="C:\Users\Mr Pavel\Desktop\График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864" y="967454"/>
            <a:ext cx="2170112" cy="2682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Theorem (</a:t>
            </a:r>
            <a:r>
              <a:rPr lang="en-US" sz="2400" b="1" dirty="0" err="1" smtClean="0"/>
              <a:t>Gurevich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Shamin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Tikhomirov</a:t>
            </a:r>
            <a:r>
              <a:rPr lang="en-US" sz="2400" b="1" dirty="0" smtClean="0"/>
              <a:t>, 2012-2014): </a:t>
            </a:r>
          </a:p>
          <a:p>
            <a:r>
              <a:rPr lang="ru-RU" sz="2400" dirty="0" smtClean="0"/>
              <a:t>Для трансверсального начального данного</a:t>
            </a:r>
            <a:r>
              <a:rPr lang="en-US" sz="2400" dirty="0" smtClean="0"/>
              <a:t>	</a:t>
            </a: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en-US" sz="2400" dirty="0" smtClean="0"/>
              <a:t>(</a:t>
            </a:r>
            <a:r>
              <a:rPr lang="ru-RU" sz="2400" i="1" dirty="0" smtClean="0"/>
              <a:t>при</a:t>
            </a:r>
            <a:r>
              <a:rPr lang="en-US" sz="2400" i="1" dirty="0" smtClean="0"/>
              <a:t>            </a:t>
            </a:r>
            <a:r>
              <a:rPr lang="en-US" sz="2400" dirty="0" smtClean="0"/>
              <a:t>) </a:t>
            </a:r>
            <a:r>
              <a:rPr lang="ru-RU" sz="2400" dirty="0" smtClean="0"/>
              <a:t>решение задачи</a:t>
            </a:r>
            <a:r>
              <a:rPr lang="en-US" sz="2400" dirty="0" smtClean="0"/>
              <a:t>                                         </a:t>
            </a:r>
          </a:p>
          <a:p>
            <a:pPr lvl="1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существует и единственно для некоторого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endParaRPr lang="en-US" sz="2400" dirty="0" smtClean="0"/>
          </a:p>
          <a:p>
            <a:pPr lvl="1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err="1" smtClean="0"/>
              <a:t>прододжимо</a:t>
            </a:r>
            <a:r>
              <a:rPr lang="ru-RU" sz="2400" dirty="0" smtClean="0"/>
              <a:t> пока решение остается трансверсальным</a:t>
            </a:r>
            <a:endParaRPr lang="en-US" sz="2400" dirty="0" smtClean="0"/>
          </a:p>
          <a:p>
            <a:pPr lvl="1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непрерывно зависит от начальных данных</a:t>
            </a:r>
            <a:endParaRPr lang="en-US" sz="2400" dirty="0" smtClean="0"/>
          </a:p>
          <a:p>
            <a:pPr lvl="1" algn="ctr">
              <a:buClr>
                <a:schemeClr val="tx2"/>
              </a:buClr>
              <a:buSzPct val="75000"/>
            </a:pPr>
            <a:r>
              <a:rPr lang="ru-RU" sz="2400" i="1" u="sng" dirty="0" err="1" smtClean="0"/>
              <a:t>Нетрансверсальность</a:t>
            </a:r>
            <a:r>
              <a:rPr lang="ru-RU" sz="2400" i="1" u="sng" dirty="0" smtClean="0"/>
              <a:t> по времени по-прежнему возможна</a:t>
            </a:r>
            <a:r>
              <a:rPr lang="en-US" sz="2400" i="1" u="sng" dirty="0" smtClean="0"/>
              <a:t>.</a:t>
            </a:r>
            <a:endParaRPr lang="en-US" sz="2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6412" y="4607385"/>
            <a:ext cx="714129" cy="311521"/>
          </a:xfrm>
          <a:prstGeom prst="rect">
            <a:avLst/>
          </a:prstGeom>
        </p:spPr>
      </p:pic>
      <p:pic>
        <p:nvPicPr>
          <p:cNvPr id="19" name="Picture 4" descr="C:\Users\Mr Pavel\Desktop\График1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598079"/>
            <a:ext cx="1575790" cy="343037"/>
          </a:xfrm>
          <a:prstGeom prst="rect">
            <a:avLst/>
          </a:prstGeom>
          <a:noFill/>
        </p:spPr>
      </p:pic>
      <p:pic>
        <p:nvPicPr>
          <p:cNvPr id="20" name="Picture 5" descr="C:\Users\Mr Pavel\Desktop\График1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6605" y="4978509"/>
            <a:ext cx="2164255" cy="327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8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:\Users\Mr Pavel\Desktop\1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3242" y="1415753"/>
            <a:ext cx="3322234" cy="2474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Свободные границы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52332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pic>
        <p:nvPicPr>
          <p:cNvPr id="6146" name="Picture 2" descr="C:\Users\Mr Pavel\Desktop\topology01-1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33401" y="1415569"/>
            <a:ext cx="3322235" cy="2474913"/>
          </a:xfrm>
          <a:prstGeom prst="rect">
            <a:avLst/>
          </a:prstGeom>
          <a:noFill/>
        </p:spPr>
      </p:pic>
      <p:pic>
        <p:nvPicPr>
          <p:cNvPr id="1046" name="Picture 22" descr="C:\Users\Mr Pavel\Desktop\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3200" y="1415569"/>
            <a:ext cx="3322638" cy="2474912"/>
          </a:xfrm>
          <a:prstGeom prst="rect">
            <a:avLst/>
          </a:prstGeom>
          <a:noFill/>
        </p:spPr>
      </p:pic>
      <p:pic>
        <p:nvPicPr>
          <p:cNvPr id="6147" name="Picture 3" descr="C:\Users\Mr Pavel\Desktop\topology02-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3200" y="1415569"/>
            <a:ext cx="3322638" cy="2474913"/>
          </a:xfrm>
          <a:prstGeom prst="rect">
            <a:avLst/>
          </a:prstGeom>
          <a:noFill/>
        </p:spPr>
      </p:pic>
      <p:pic>
        <p:nvPicPr>
          <p:cNvPr id="1047" name="Picture 23" descr="C:\Users\Mr Pavel\Desktop\3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3200" y="1415569"/>
            <a:ext cx="3322638" cy="2474912"/>
          </a:xfrm>
          <a:prstGeom prst="rect">
            <a:avLst/>
          </a:prstGeom>
          <a:noFill/>
        </p:spPr>
      </p:pic>
      <p:pic>
        <p:nvPicPr>
          <p:cNvPr id="13" name="Picture 3" descr="D:\Sergey\Germany2011_2013\Talk_SFB_May20\CRD\hystColors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156343" y="1340768"/>
            <a:ext cx="3448105" cy="1800200"/>
          </a:xfrm>
          <a:prstGeom prst="rect">
            <a:avLst/>
          </a:prstGeom>
          <a:noFill/>
        </p:spPr>
      </p:pic>
      <p:pic>
        <p:nvPicPr>
          <p:cNvPr id="6148" name="Picture 4" descr="C:\Users\Mr Pavel\Desktop\topology0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3200" y="1415569"/>
            <a:ext cx="3322638" cy="2474913"/>
          </a:xfrm>
          <a:prstGeom prst="rect">
            <a:avLst/>
          </a:prstGeom>
          <a:noFill/>
        </p:spPr>
      </p:pic>
      <p:pic>
        <p:nvPicPr>
          <p:cNvPr id="1048" name="Picture 24" descr="C:\Users\Mr Pavel\Desktop\4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3200" y="1415569"/>
            <a:ext cx="3322638" cy="247491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67544" y="836712"/>
            <a:ext cx="4320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</a:p>
        </p:txBody>
      </p:sp>
      <p:pic>
        <p:nvPicPr>
          <p:cNvPr id="27" name="Picture 2" descr="C:\Users\Mr Pavel\Desktop\График1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5864" y="1000472"/>
            <a:ext cx="2170112" cy="26828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Theorem (</a:t>
            </a:r>
            <a:r>
              <a:rPr lang="en-US" sz="2400" b="1" dirty="0" err="1" smtClean="0"/>
              <a:t>Gurevich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Shamin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Tikhomirov</a:t>
            </a:r>
            <a:r>
              <a:rPr lang="en-US" sz="2400" b="1" dirty="0" smtClean="0"/>
              <a:t>, 2012-2014): </a:t>
            </a:r>
          </a:p>
          <a:p>
            <a:r>
              <a:rPr lang="ru-RU" sz="2400" dirty="0" smtClean="0"/>
              <a:t>Для трансверсального начального данного</a:t>
            </a:r>
            <a:r>
              <a:rPr lang="en-US" sz="2400" dirty="0" smtClean="0"/>
              <a:t>	</a:t>
            </a: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en-US" sz="2400" dirty="0" smtClean="0"/>
              <a:t>(</a:t>
            </a:r>
            <a:r>
              <a:rPr lang="ru-RU" sz="2400" i="1" dirty="0" smtClean="0"/>
              <a:t>при</a:t>
            </a:r>
            <a:r>
              <a:rPr lang="en-US" sz="2400" i="1" dirty="0" smtClean="0"/>
              <a:t>            </a:t>
            </a:r>
            <a:r>
              <a:rPr lang="en-US" sz="2400" dirty="0" smtClean="0"/>
              <a:t>) </a:t>
            </a:r>
            <a:r>
              <a:rPr lang="ru-RU" sz="2400" dirty="0" smtClean="0"/>
              <a:t>решение задачи</a:t>
            </a:r>
            <a:r>
              <a:rPr lang="en-US" sz="2400" dirty="0" smtClean="0"/>
              <a:t>                                         </a:t>
            </a:r>
          </a:p>
          <a:p>
            <a:pPr lvl="1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существует и единственно для некоторого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endParaRPr lang="en-US" sz="2400" dirty="0" smtClean="0"/>
          </a:p>
          <a:p>
            <a:pPr lvl="1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err="1" smtClean="0"/>
              <a:t>прододжимо</a:t>
            </a:r>
            <a:r>
              <a:rPr lang="ru-RU" sz="2400" dirty="0" smtClean="0"/>
              <a:t> пока решение остается трансверсальным</a:t>
            </a:r>
            <a:endParaRPr lang="en-US" sz="2400" dirty="0" smtClean="0"/>
          </a:p>
          <a:p>
            <a:pPr lvl="1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непрерывно зависит от начальных данных</a:t>
            </a:r>
            <a:endParaRPr lang="en-US" sz="2400" dirty="0" smtClean="0"/>
          </a:p>
          <a:p>
            <a:pPr lvl="1" algn="ctr">
              <a:buClr>
                <a:schemeClr val="tx2"/>
              </a:buClr>
              <a:buSzPct val="75000"/>
            </a:pPr>
            <a:r>
              <a:rPr lang="ru-RU" sz="2400" i="1" u="sng" dirty="0" err="1" smtClean="0"/>
              <a:t>Нетрансверсальность</a:t>
            </a:r>
            <a:r>
              <a:rPr lang="ru-RU" sz="2400" i="1" u="sng" dirty="0" smtClean="0"/>
              <a:t> по времени по-прежнему возможна</a:t>
            </a:r>
            <a:r>
              <a:rPr lang="en-US" sz="2400" i="1" u="sng" dirty="0" smtClean="0"/>
              <a:t>.</a:t>
            </a:r>
            <a:endParaRPr lang="en-US" sz="2400" dirty="0" smtClean="0"/>
          </a:p>
        </p:txBody>
      </p:sp>
      <p:pic>
        <p:nvPicPr>
          <p:cNvPr id="20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6412" y="4607385"/>
            <a:ext cx="714129" cy="311521"/>
          </a:xfrm>
          <a:prstGeom prst="rect">
            <a:avLst/>
          </a:prstGeom>
        </p:spPr>
      </p:pic>
      <p:pic>
        <p:nvPicPr>
          <p:cNvPr id="21" name="Picture 4" descr="C:\Users\Mr Pavel\Desktop\График1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4598079"/>
            <a:ext cx="1575790" cy="343037"/>
          </a:xfrm>
          <a:prstGeom prst="rect">
            <a:avLst/>
          </a:prstGeom>
          <a:noFill/>
        </p:spPr>
      </p:pic>
      <p:pic>
        <p:nvPicPr>
          <p:cNvPr id="28" name="Picture 5" descr="C:\Users\Mr Pavel\Desktop\График1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6605" y="4978509"/>
            <a:ext cx="2164255" cy="327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17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496"/>
            <a:ext cx="5112568" cy="8669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Эффект стука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dirty="0" err="1" smtClean="0">
                <a:latin typeface="+mj-lt"/>
                <a:ea typeface="+mj-ea"/>
                <a:cs typeface="+mj-cs"/>
              </a:rPr>
              <a:t>Нетрансверсальность</a:t>
            </a:r>
            <a:r>
              <a:rPr lang="en-GB" sz="3600" b="1" u="sng" dirty="0" smtClean="0">
                <a:latin typeface="+mj-lt"/>
                <a:ea typeface="+mj-ea"/>
                <a:cs typeface="+mj-cs"/>
              </a:rPr>
              <a:t>: </a:t>
            </a:r>
            <a:r>
              <a:rPr lang="ru-RU" sz="3600" b="1" u="sng" dirty="0" smtClean="0">
                <a:latin typeface="+mj-lt"/>
                <a:ea typeface="+mj-ea"/>
                <a:cs typeface="+mj-cs"/>
              </a:rPr>
              <a:t>стук</a:t>
            </a:r>
            <a:endParaRPr lang="en-US" sz="3600" b="1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3114675" cy="9080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5497" y="620688"/>
            <a:ext cx="584855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err="1" smtClean="0"/>
              <a:t>Нетрансверсалное</a:t>
            </a:r>
            <a:r>
              <a:rPr lang="ru-RU" sz="2400" dirty="0" smtClean="0"/>
              <a:t> начальное данное</a:t>
            </a:r>
            <a:r>
              <a:rPr lang="en-US" sz="2400" dirty="0" smtClean="0"/>
              <a:t>:  </a:t>
            </a:r>
          </a:p>
        </p:txBody>
      </p:sp>
      <p:pic>
        <p:nvPicPr>
          <p:cNvPr id="1028" name="Picture 4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27584" y="2826617"/>
            <a:ext cx="4535488" cy="1106439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79512" y="2274980"/>
            <a:ext cx="40324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дискретизация</a:t>
            </a:r>
            <a:r>
              <a:rPr lang="en-US" sz="2400" dirty="0" smtClean="0"/>
              <a:t>:   </a:t>
            </a:r>
          </a:p>
        </p:txBody>
      </p:sp>
      <p:pic>
        <p:nvPicPr>
          <p:cNvPr id="1029" name="Picture 5" descr="C:\Users\Mr Pavel\Desktop\График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75088" y="2367329"/>
            <a:ext cx="2782887" cy="294550"/>
          </a:xfrm>
          <a:prstGeom prst="rect">
            <a:avLst/>
          </a:prstGeom>
          <a:noFill/>
        </p:spPr>
      </p:pic>
      <p:pic>
        <p:nvPicPr>
          <p:cNvPr id="13" name="Picture 2" descr="D:\Sergey\Germany2011_2013\Talk_SFB_May20\CRD\hyst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884048" y="748800"/>
            <a:ext cx="2720399" cy="1526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174115"/>
            <a:ext cx="35464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Sergey\Germany2011_2013\Talk_SFB_May20\CRD\hystColors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02929" y="836712"/>
            <a:ext cx="2482636" cy="129614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81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err="1"/>
              <a:t>Нетрансверсальность</a:t>
            </a:r>
            <a:r>
              <a:rPr lang="en-GB" sz="3600" b="1" u="sng" dirty="0"/>
              <a:t>: </a:t>
            </a:r>
            <a:r>
              <a:rPr lang="ru-RU" sz="3600" b="1" u="sng" dirty="0"/>
              <a:t>стук</a:t>
            </a:r>
            <a:endParaRPr lang="en-US" sz="3600" b="1" u="sng" dirty="0"/>
          </a:p>
        </p:txBody>
      </p:sp>
      <p:pic>
        <p:nvPicPr>
          <p:cNvPr id="1027" name="Picture 3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3114675" cy="9080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07504" y="620688"/>
            <a:ext cx="565766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err="1" smtClean="0"/>
              <a:t>Нетрансверсальное</a:t>
            </a:r>
            <a:r>
              <a:rPr lang="ru-RU" sz="2400" dirty="0" smtClean="0"/>
              <a:t> начальное данное</a:t>
            </a:r>
            <a:r>
              <a:rPr lang="en-US" sz="2400" dirty="0" smtClean="0"/>
              <a:t>:  </a:t>
            </a:r>
          </a:p>
        </p:txBody>
      </p:sp>
      <p:pic>
        <p:nvPicPr>
          <p:cNvPr id="1028" name="Picture 4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27584" y="2826617"/>
            <a:ext cx="4535488" cy="1106439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07504" y="2292920"/>
            <a:ext cx="439248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Дискретизация</a:t>
            </a:r>
            <a:r>
              <a:rPr lang="en-US" sz="2400" dirty="0" smtClean="0"/>
              <a:t>:   </a:t>
            </a:r>
          </a:p>
        </p:txBody>
      </p:sp>
      <p:pic>
        <p:nvPicPr>
          <p:cNvPr id="1029" name="Picture 5" descr="C:\Users\Mr Pavel\Desktop\График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25217" y="2394907"/>
            <a:ext cx="2782887" cy="294550"/>
          </a:xfrm>
          <a:prstGeom prst="rect">
            <a:avLst/>
          </a:prstGeom>
          <a:noFill/>
        </p:spPr>
      </p:pic>
      <p:pic>
        <p:nvPicPr>
          <p:cNvPr id="13" name="Picture 2" descr="D:\Sergey\Germany2011_2013\Talk_SFB_May20\CRD\hyst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884048" y="748800"/>
            <a:ext cx="2720399" cy="1526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835696" y="6147086"/>
            <a:ext cx="2022855" cy="46166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320" lvl="1" indent="-274320" algn="ctr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ru-RU" sz="2400" b="1" i="1" u="sng" dirty="0"/>
              <a:t>с</a:t>
            </a:r>
            <a:r>
              <a:rPr lang="ru-RU" sz="2400" b="1" i="1" u="sng" dirty="0" smtClean="0"/>
              <a:t>тук </a:t>
            </a:r>
            <a:r>
              <a:rPr lang="en-US" sz="2400" b="1" i="1" u="sng" dirty="0" smtClean="0"/>
              <a:t>rattling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000" y="4176000"/>
            <a:ext cx="35464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Sergey\Germany2011_2013\Talk_SFB_May20\CRD\hystColors.bmp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02929" y="836712"/>
            <a:ext cx="2482636" cy="129614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err="1"/>
              <a:t>Нетрансверсальность</a:t>
            </a:r>
            <a:r>
              <a:rPr lang="en-GB" sz="3600" b="1" u="sng" dirty="0"/>
              <a:t>: </a:t>
            </a:r>
            <a:r>
              <a:rPr lang="ru-RU" sz="3600" b="1" u="sng" dirty="0"/>
              <a:t>стук</a:t>
            </a:r>
            <a:endParaRPr lang="en-US" sz="3600" b="1" u="sng" dirty="0"/>
          </a:p>
        </p:txBody>
      </p:sp>
      <p:pic>
        <p:nvPicPr>
          <p:cNvPr id="1027" name="Picture 3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3114675" cy="9080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" y="619200"/>
            <a:ext cx="57112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err="1" smtClean="0"/>
              <a:t>Нетрансверсальное</a:t>
            </a:r>
            <a:r>
              <a:rPr lang="ru-RU" sz="2400" dirty="0" smtClean="0"/>
              <a:t> начальное данное</a:t>
            </a:r>
            <a:r>
              <a:rPr lang="en-US" sz="2400" dirty="0" smtClean="0"/>
              <a:t>:  </a:t>
            </a:r>
          </a:p>
        </p:txBody>
      </p:sp>
      <p:pic>
        <p:nvPicPr>
          <p:cNvPr id="13" name="Picture 2" descr="D:\Sergey\Germany2011_2013\Talk_SFB_May20\CRD\hys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84048" y="748800"/>
            <a:ext cx="2720399" cy="1526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6" name="Table 111"/>
          <p:cNvGraphicFramePr>
            <a:graphicFrameLocks noGrp="1"/>
          </p:cNvGraphicFramePr>
          <p:nvPr/>
        </p:nvGraphicFramePr>
        <p:xfrm>
          <a:off x="0" y="2677869"/>
          <a:ext cx="9144000" cy="240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19"/>
                <a:gridCol w="3043525"/>
                <a:gridCol w="3275856"/>
              </a:tblGrid>
              <a:tr h="57787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2" descr="D:\Sergey\Leipzig\SFBAbstract\SFBPresentation\ContLimit\Hyst100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9939"/>
          <a:stretch/>
        </p:blipFill>
        <p:spPr bwMode="auto">
          <a:xfrm>
            <a:off x="35496" y="2846217"/>
            <a:ext cx="2743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Sergey\Leipzig\SFBAbstract\SFBPresentation\ContLimit\Hyst200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0457"/>
          <a:stretch/>
        </p:blipFill>
        <p:spPr bwMode="auto">
          <a:xfrm>
            <a:off x="2968049" y="2846217"/>
            <a:ext cx="2743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Sergey\Leipzig\SFBAbstract\SFBPresentation\ContLimit\Hyst400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0974"/>
          <a:stretch/>
        </p:blipFill>
        <p:spPr bwMode="auto">
          <a:xfrm>
            <a:off x="6010661" y="2846217"/>
            <a:ext cx="2743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Sergey\Leipzig\SFBAbstract\SFBPresentation\ContLimit\sol100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/>
          <a:stretch/>
        </p:blipFill>
        <p:spPr bwMode="auto">
          <a:xfrm>
            <a:off x="48032" y="3922796"/>
            <a:ext cx="2651760" cy="16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Sergey\Leipzig\SFBAbstract\SFBPresentation\ContLimit\sol200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667"/>
          <a:stretch/>
        </p:blipFill>
        <p:spPr bwMode="auto">
          <a:xfrm>
            <a:off x="2928352" y="3922796"/>
            <a:ext cx="2651760" cy="16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D:\Sergey\Leipzig\SFBAbstract\SFBPresentation\ContLimit\Sol400.bm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r="1333"/>
          <a:stretch/>
        </p:blipFill>
        <p:spPr bwMode="auto">
          <a:xfrm>
            <a:off x="6031609" y="3871032"/>
            <a:ext cx="2651760" cy="17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Sergey\Leipzig\SFBAbstract\SFBPresentation\Tex\Images\Slide9_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2" y="2599993"/>
            <a:ext cx="1228868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Sergey\Leipzig\SFBAbstract\SFBPresentation\Tex\Images\Slide9_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18" y="2571897"/>
            <a:ext cx="1228861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Sergey\Leipzig\SFBAbstract\SFBPresentation\Tex\Images\Slide9_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30" y="2571897"/>
            <a:ext cx="122886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7544" y="5229200"/>
            <a:ext cx="58326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/>
              <a:t>    </a:t>
            </a:r>
            <a:r>
              <a:rPr lang="ru-RU" sz="2400" dirty="0" smtClean="0"/>
              <a:t>нет предела в классическом смысле</a:t>
            </a:r>
            <a:endParaRPr lang="en-US" sz="2400" dirty="0" smtClean="0"/>
          </a:p>
        </p:txBody>
      </p:sp>
      <p:pic>
        <p:nvPicPr>
          <p:cNvPr id="1029" name="Picture 5" descr="C:\Users\Mr Pavel\Desktop\График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4926" y="5351444"/>
            <a:ext cx="198437" cy="20955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67544" y="5775647"/>
            <a:ext cx="40324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i="1" dirty="0" smtClean="0"/>
              <a:t>             </a:t>
            </a:r>
            <a:r>
              <a:rPr lang="ru-RU" sz="2400" dirty="0" smtClean="0"/>
              <a:t>в слабом смысле</a:t>
            </a:r>
            <a:r>
              <a:rPr lang="en-US" sz="2400" dirty="0" smtClean="0"/>
              <a:t> </a:t>
            </a:r>
          </a:p>
        </p:txBody>
      </p:sp>
      <p:pic>
        <p:nvPicPr>
          <p:cNvPr id="1030" name="Picture 6" descr="C:\Users\Mr Pavel\Desktop\График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4040" y="5912077"/>
            <a:ext cx="823913" cy="215900"/>
          </a:xfrm>
          <a:prstGeom prst="rect">
            <a:avLst/>
          </a:prstGeom>
          <a:noFill/>
        </p:spPr>
      </p:pic>
      <p:pic>
        <p:nvPicPr>
          <p:cNvPr id="1031" name="Picture 7" descr="C:\Users\Mr Pavel\Desktop\График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2425" y="5905081"/>
            <a:ext cx="754063" cy="209550"/>
          </a:xfrm>
          <a:prstGeom prst="rect">
            <a:avLst/>
          </a:prstGeom>
          <a:noFill/>
        </p:spPr>
      </p:pic>
      <p:pic>
        <p:nvPicPr>
          <p:cNvPr id="26" name="Picture 3" descr="D:\Sergey\Germany2011_2013\Talk_SFB_May20\CRD\hystColors.bmp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6002929" y="836712"/>
            <a:ext cx="2482636" cy="129614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Гипотеза</a:t>
            </a:r>
            <a:endParaRPr lang="en-US" sz="3600" b="1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D:\Sergey\Germany2011_2013\Talk_SFB_May20\CRD\hys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3601" y="574992"/>
            <a:ext cx="2720399" cy="1526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26" name="Table 111"/>
          <p:cNvGraphicFramePr>
            <a:graphicFrameLocks noGrp="1"/>
          </p:cNvGraphicFramePr>
          <p:nvPr/>
        </p:nvGraphicFramePr>
        <p:xfrm>
          <a:off x="0" y="2677869"/>
          <a:ext cx="9144000" cy="240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19"/>
                <a:gridCol w="3043525"/>
                <a:gridCol w="3275856"/>
              </a:tblGrid>
              <a:tr h="57787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" name="Picture 12" descr="F:\Sergey\Germany2011_2013\2012_06_Mallorca\Patterns\11H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4" y="2708350"/>
            <a:ext cx="2705100" cy="1143000"/>
          </a:xfrm>
          <a:prstGeom prst="rect">
            <a:avLst/>
          </a:prstGeom>
          <a:noFill/>
        </p:spPr>
      </p:pic>
      <p:pic>
        <p:nvPicPr>
          <p:cNvPr id="31" name="Picture 13" descr="F:\Sergey\Germany2011_2013\2012_06_Mallorca\Patterns\11S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4" y="3922796"/>
            <a:ext cx="2705100" cy="1118165"/>
          </a:xfrm>
          <a:prstGeom prst="rect">
            <a:avLst/>
          </a:prstGeom>
          <a:noFill/>
        </p:spPr>
      </p:pic>
      <p:pic>
        <p:nvPicPr>
          <p:cNvPr id="32" name="Picture 14" descr="F:\Sergey\Germany2011_2013\2012_06_Mallorca\Patterns\12H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6149" y="2703588"/>
            <a:ext cx="2705100" cy="1143000"/>
          </a:xfrm>
          <a:prstGeom prst="rect">
            <a:avLst/>
          </a:prstGeom>
          <a:noFill/>
        </p:spPr>
      </p:pic>
      <p:pic>
        <p:nvPicPr>
          <p:cNvPr id="33" name="Picture 15" descr="F:\Sergey\Germany2011_2013\2012_06_Mallorca\Patterns\12S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6149" y="3922796"/>
            <a:ext cx="2705100" cy="1118165"/>
          </a:xfrm>
          <a:prstGeom prst="rect">
            <a:avLst/>
          </a:prstGeom>
          <a:noFill/>
        </p:spPr>
      </p:pic>
      <p:pic>
        <p:nvPicPr>
          <p:cNvPr id="34" name="Picture 16" descr="F:\Sergey\Germany2011_2013\2012_06_Mallorca\Patterns\GoldH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8374" y="2636912"/>
            <a:ext cx="2865438" cy="1219200"/>
          </a:xfrm>
          <a:prstGeom prst="rect">
            <a:avLst/>
          </a:prstGeom>
          <a:noFill/>
        </p:spPr>
      </p:pic>
      <p:pic>
        <p:nvPicPr>
          <p:cNvPr id="35" name="Picture 17" descr="F:\Sergey\Germany2011_2013\2012_06_Mallorca\Patterns\GoldS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0362" y="3922796"/>
            <a:ext cx="2865438" cy="1189603"/>
          </a:xfrm>
          <a:prstGeom prst="rect">
            <a:avLst/>
          </a:prstGeom>
          <a:noFill/>
        </p:spPr>
      </p:pic>
      <p:pic>
        <p:nvPicPr>
          <p:cNvPr id="36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43572" y="2557291"/>
            <a:ext cx="1389026" cy="257924"/>
          </a:xfrm>
          <a:prstGeom prst="rect">
            <a:avLst/>
          </a:prstGeom>
          <a:noFill/>
        </p:spPr>
      </p:pic>
      <p:pic>
        <p:nvPicPr>
          <p:cNvPr id="37" name="Picture 3" descr="C:\Users\Mr Pavel\Desktop\График1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692263" y="2556000"/>
            <a:ext cx="1399772" cy="257924"/>
          </a:xfrm>
          <a:prstGeom prst="rect">
            <a:avLst/>
          </a:prstGeom>
          <a:noFill/>
        </p:spPr>
      </p:pic>
      <p:pic>
        <p:nvPicPr>
          <p:cNvPr id="38" name="Picture 4" descr="C:\Users\Mr Pavel\Desktop\График1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6378361" y="2530943"/>
            <a:ext cx="2573907" cy="299977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67544" y="5555078"/>
            <a:ext cx="208823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Гипотеза</a:t>
            </a:r>
            <a:r>
              <a:rPr lang="en-US" sz="2400" dirty="0" smtClean="0"/>
              <a:t>:</a:t>
            </a:r>
          </a:p>
        </p:txBody>
      </p:sp>
      <p:pic>
        <p:nvPicPr>
          <p:cNvPr id="40" name="Picture 6" descr="C:\Users\Mr Pavel\Desktop\График1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517520" y="5445224"/>
            <a:ext cx="3297995" cy="741363"/>
          </a:xfrm>
          <a:prstGeom prst="rect">
            <a:avLst/>
          </a:prstGeom>
          <a:noFill/>
        </p:spPr>
      </p:pic>
      <p:pic>
        <p:nvPicPr>
          <p:cNvPr id="41" name="Picture 5" descr="C:\Users\Mr Pavel\Desktop\График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584" y="1051200"/>
            <a:ext cx="4443413" cy="90805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-53793" y="608163"/>
            <a:ext cx="667032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Дискретная модель</a:t>
            </a:r>
            <a:r>
              <a:rPr lang="en-US" sz="2400" dirty="0" smtClean="0"/>
              <a:t> </a:t>
            </a:r>
            <a:r>
              <a:rPr lang="ru-RU" sz="2400" b="1" i="1" dirty="0" smtClean="0"/>
              <a:t>без</a:t>
            </a:r>
            <a:r>
              <a:rPr lang="en-US" sz="2400" dirty="0" smtClean="0"/>
              <a:t>     (</a:t>
            </a:r>
            <a:r>
              <a:rPr lang="ru-RU" sz="2400" dirty="0" smtClean="0"/>
              <a:t>масштабирование</a:t>
            </a:r>
            <a:r>
              <a:rPr lang="en-US" sz="2400" dirty="0" smtClean="0"/>
              <a:t>):</a:t>
            </a:r>
          </a:p>
        </p:txBody>
      </p:sp>
      <p:pic>
        <p:nvPicPr>
          <p:cNvPr id="43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10484" y="765894"/>
            <a:ext cx="125412" cy="152400"/>
          </a:xfrm>
          <a:prstGeom prst="rect">
            <a:avLst/>
          </a:prstGeom>
          <a:noFill/>
        </p:spPr>
      </p:pic>
      <p:sp>
        <p:nvSpPr>
          <p:cNvPr id="20" name="Прямоугольник 24"/>
          <p:cNvSpPr/>
          <p:nvPr/>
        </p:nvSpPr>
        <p:spPr>
          <a:xfrm>
            <a:off x="467544" y="6263070"/>
            <a:ext cx="799288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i="1" dirty="0" smtClean="0"/>
              <a:t>             </a:t>
            </a:r>
            <a:r>
              <a:rPr lang="ru-RU" sz="2400" dirty="0" smtClean="0"/>
              <a:t>в слабом смысле</a:t>
            </a:r>
            <a:r>
              <a:rPr lang="en-US" sz="2400" dirty="0" smtClean="0"/>
              <a:t>               (</a:t>
            </a:r>
            <a:r>
              <a:rPr lang="ru-RU" sz="2400" dirty="0" smtClean="0"/>
              <a:t>в исходной постановке</a:t>
            </a:r>
            <a:r>
              <a:rPr lang="en-US" sz="2400" dirty="0" smtClean="0"/>
              <a:t>)</a:t>
            </a:r>
          </a:p>
        </p:txBody>
      </p:sp>
      <p:pic>
        <p:nvPicPr>
          <p:cNvPr id="21" name="Picture 6" descr="C:\Users\Mr Pavel\Desktop\График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040" y="6399500"/>
            <a:ext cx="823913" cy="215900"/>
          </a:xfrm>
          <a:prstGeom prst="rect">
            <a:avLst/>
          </a:prstGeom>
          <a:noFill/>
        </p:spPr>
      </p:pic>
      <p:pic>
        <p:nvPicPr>
          <p:cNvPr id="22" name="Picture 7" descr="C:\Users\Mr Pavel\Desktop\График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86956" y="6389127"/>
            <a:ext cx="754063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Теорема</a:t>
            </a:r>
            <a:r>
              <a:rPr lang="en-US" sz="3600" b="1" u="sng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3600" i="1" u="sng" dirty="0" smtClean="0"/>
              <a:t>h</a:t>
            </a:r>
            <a:r>
              <a:rPr lang="en-US" sz="3600" baseline="-25000" dirty="0" smtClean="0"/>
              <a:t>-1</a:t>
            </a:r>
            <a:r>
              <a:rPr lang="en-US" sz="3600" u="sng" dirty="0" smtClean="0">
                <a:latin typeface="+mj-lt"/>
                <a:ea typeface="+mj-ea"/>
                <a:cs typeface="+mj-cs"/>
              </a:rPr>
              <a:t> = 0</a:t>
            </a:r>
            <a:endParaRPr kumimoji="0" lang="en-US" sz="36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:\Sergey\Germany2011_2013\Talk_SFB_May20\CRD\hys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84048" y="748800"/>
            <a:ext cx="2720399" cy="1123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5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1200"/>
            <a:ext cx="4443413" cy="90805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467544" y="2314718"/>
            <a:ext cx="208823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Гипотеза</a:t>
            </a:r>
            <a:r>
              <a:rPr lang="en-US" sz="2400" dirty="0" smtClean="0"/>
              <a:t>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591071"/>
            <a:ext cx="525658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/>
              <a:t>Дискретная модель</a:t>
            </a:r>
            <a:r>
              <a:rPr lang="en-US" sz="2400" dirty="0"/>
              <a:t> </a:t>
            </a:r>
            <a:r>
              <a:rPr lang="ru-RU" sz="2400" b="1" i="1" dirty="0"/>
              <a:t>без</a:t>
            </a:r>
            <a:endParaRPr lang="en-US" sz="2400" dirty="0" smtClean="0"/>
          </a:p>
        </p:txBody>
      </p:sp>
      <p:pic>
        <p:nvPicPr>
          <p:cNvPr id="21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442" y="789302"/>
            <a:ext cx="125412" cy="152400"/>
          </a:xfrm>
          <a:prstGeom prst="rect">
            <a:avLst/>
          </a:prstGeom>
          <a:noFill/>
        </p:spPr>
      </p:pic>
      <p:pic>
        <p:nvPicPr>
          <p:cNvPr id="1026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3014" y="2207965"/>
            <a:ext cx="3713162" cy="741362"/>
          </a:xfrm>
          <a:prstGeom prst="rect">
            <a:avLst/>
          </a:prstGeom>
          <a:noFill/>
        </p:spPr>
      </p:pic>
      <p:pic>
        <p:nvPicPr>
          <p:cNvPr id="39" name="Picture 12" descr="F:\Sergey\Germany2011_2013\2012_06_Mallorca\Patterns\11H.bmp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748667" y="2112218"/>
            <a:ext cx="1688611" cy="529973"/>
          </a:xfrm>
          <a:prstGeom prst="rect">
            <a:avLst/>
          </a:prstGeom>
          <a:noFill/>
        </p:spPr>
      </p:pic>
      <p:pic>
        <p:nvPicPr>
          <p:cNvPr id="40" name="Picture 13" descr="F:\Sergey\Germany2011_2013\2012_06_Mallorca\Patterns\11S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749625" y="2708921"/>
            <a:ext cx="1691242" cy="596225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6497144" y="1963439"/>
            <a:ext cx="2107304" cy="146556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Прямоугольник 46"/>
          <p:cNvSpPr/>
          <p:nvPr/>
        </p:nvSpPr>
        <p:spPr>
          <a:xfrm>
            <a:off x="6696235" y="1916833"/>
            <a:ext cx="15239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en-US" sz="1600" i="1" dirty="0" smtClean="0"/>
              <a:t>H</a:t>
            </a:r>
            <a:endParaRPr lang="en-US" sz="16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6687768" y="2550047"/>
            <a:ext cx="15239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en-US" sz="1600" i="1" dirty="0" smtClean="0"/>
              <a:t>u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441378"/>
            <a:ext cx="835292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Численно</a:t>
            </a:r>
            <a:r>
              <a:rPr lang="en-US" sz="2400" dirty="0" smtClean="0"/>
              <a:t>:  </a:t>
            </a:r>
            <a:r>
              <a:rPr lang="ru-RU" sz="2400" b="1" i="1" dirty="0" smtClean="0"/>
              <a:t>каждое</a:t>
            </a:r>
            <a:r>
              <a:rPr lang="en-US" sz="2400" b="1" i="1" dirty="0" smtClean="0"/>
              <a:t>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k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 </a:t>
            </a:r>
            <a:r>
              <a:rPr lang="ru-RU" sz="2400" dirty="0" smtClean="0"/>
              <a:t>переключается в момент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err="1" smtClean="0"/>
              <a:t>т.ч</a:t>
            </a:r>
            <a:r>
              <a:rPr lang="ru-RU" sz="2400" dirty="0" smtClean="0"/>
              <a:t>.</a:t>
            </a:r>
            <a:endParaRPr lang="en-US" sz="2400" dirty="0" smtClean="0"/>
          </a:p>
        </p:txBody>
      </p:sp>
      <p:pic>
        <p:nvPicPr>
          <p:cNvPr id="19" name="Picture 3" descr="D:\Sergey\Leipzig\SFBAbstract\SFBPresentation\Tex\Images\Slide12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32" y="4023994"/>
            <a:ext cx="2399987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55575" y="4614227"/>
            <a:ext cx="6840761" cy="12772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ru-RU" sz="2400" b="1" u="sng" dirty="0" smtClean="0"/>
              <a:t>Теорема</a:t>
            </a:r>
            <a:r>
              <a:rPr lang="en-US" sz="2400" b="1" u="sng" dirty="0" smtClean="0"/>
              <a:t> (</a:t>
            </a:r>
            <a:r>
              <a:rPr lang="en-US" sz="2400" b="1" u="sng" dirty="0" err="1" smtClean="0"/>
              <a:t>Gurevich</a:t>
            </a:r>
            <a:r>
              <a:rPr lang="en-US" sz="2400" b="1" u="sng" dirty="0" smtClean="0"/>
              <a:t>, Tikhomirov, 2016)</a:t>
            </a:r>
            <a:r>
              <a:rPr lang="en-US" sz="2400" dirty="0" smtClean="0"/>
              <a:t>:  </a:t>
            </a:r>
          </a:p>
          <a:p>
            <a:pPr marL="0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ru-RU" sz="2400" dirty="0" smtClean="0"/>
              <a:t>Если</a:t>
            </a:r>
            <a:r>
              <a:rPr lang="en-US" sz="2400" dirty="0" smtClean="0"/>
              <a:t>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k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 </a:t>
            </a:r>
            <a:r>
              <a:rPr lang="ru-RU" sz="2400" dirty="0" smtClean="0"/>
              <a:t>переключается в</a:t>
            </a:r>
            <a:r>
              <a:rPr lang="en-US" sz="2400" dirty="0" smtClean="0"/>
              <a:t>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k</a:t>
            </a:r>
            <a:r>
              <a:rPr lang="en-US" sz="2400" dirty="0" smtClean="0"/>
              <a:t> </a:t>
            </a:r>
            <a:r>
              <a:rPr lang="ru-RU" sz="2400" dirty="0" smtClean="0"/>
              <a:t>для</a:t>
            </a:r>
            <a:r>
              <a:rPr lang="en-US" sz="2400" dirty="0" smtClean="0"/>
              <a:t> </a:t>
            </a:r>
            <a:r>
              <a:rPr lang="en-US" sz="2400" i="1" dirty="0" smtClean="0"/>
              <a:t>k</a:t>
            </a:r>
            <a:r>
              <a:rPr lang="en-US" sz="2400" dirty="0" smtClean="0"/>
              <a:t>=1,…,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(</a:t>
            </a:r>
            <a:r>
              <a:rPr lang="en-US" sz="2400" i="1" dirty="0" smtClean="0"/>
              <a:t>E</a:t>
            </a:r>
            <a:r>
              <a:rPr lang="en-US" sz="2400" dirty="0" smtClean="0"/>
              <a:t>),</a:t>
            </a:r>
            <a:br>
              <a:rPr lang="en-US" sz="2400" dirty="0" smtClean="0"/>
            </a:br>
            <a:r>
              <a:rPr lang="ru-RU" sz="2400" dirty="0" smtClean="0"/>
              <a:t>тогда</a:t>
            </a:r>
            <a:r>
              <a:rPr lang="en-US" sz="2400" dirty="0" smtClean="0"/>
              <a:t> </a:t>
            </a:r>
            <a:r>
              <a:rPr lang="ru-RU" sz="2400" b="1" i="1" dirty="0" smtClean="0"/>
              <a:t>все</a:t>
            </a:r>
            <a:r>
              <a:rPr lang="en-US" sz="2400" dirty="0" smtClean="0"/>
              <a:t>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k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 </a:t>
            </a:r>
            <a:r>
              <a:rPr lang="ru-RU" sz="2400" dirty="0" smtClean="0"/>
              <a:t>в такие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k</a:t>
            </a:r>
            <a:r>
              <a:rPr lang="en-US" sz="2400" dirty="0" smtClean="0"/>
              <a:t>.</a:t>
            </a:r>
          </a:p>
        </p:txBody>
      </p:sp>
      <p:sp>
        <p:nvSpPr>
          <p:cNvPr id="24" name="Прямоугольник 21"/>
          <p:cNvSpPr/>
          <p:nvPr/>
        </p:nvSpPr>
        <p:spPr>
          <a:xfrm>
            <a:off x="467544" y="6153398"/>
            <a:ext cx="82192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Подход работает при рациональных</a:t>
            </a:r>
            <a:r>
              <a:rPr lang="en-US" sz="2400" dirty="0" smtClean="0"/>
              <a:t>  </a:t>
            </a:r>
          </a:p>
        </p:txBody>
      </p:sp>
      <p:pic>
        <p:nvPicPr>
          <p:cNvPr id="25" name="Picture 3" descr="D:\Sergey\Leipzig\SFBAbstract\SFBPresentation\Tex\Images\Slide15_1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674557" y="6042056"/>
            <a:ext cx="475161" cy="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444208" y="4027912"/>
            <a:ext cx="2160240" cy="369332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74320" lvl="1" indent="-274320" algn="ctr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ru-RU" dirty="0" smtClean="0"/>
              <a:t>Не бегущая волна</a:t>
            </a:r>
            <a:r>
              <a:rPr lang="en-US" dirty="0" smtClean="0"/>
              <a:t>! 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659615" y="41490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49" grpId="0"/>
      <p:bldP spid="18" grpId="0"/>
      <p:bldP spid="23" grpId="0" animBg="1"/>
      <p:bldP spid="24" grpId="0"/>
      <p:bldP spid="22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Теорема</a:t>
            </a:r>
            <a:r>
              <a:rPr lang="en-US" sz="3600" b="1" u="sng" dirty="0" smtClean="0">
                <a:latin typeface="+mj-lt"/>
                <a:ea typeface="+mj-ea"/>
                <a:cs typeface="+mj-cs"/>
              </a:rPr>
              <a:t>: </a:t>
            </a:r>
            <a:r>
              <a:rPr lang="ru-RU" sz="3600" b="1" u="sng" dirty="0" smtClean="0">
                <a:latin typeface="+mj-lt"/>
                <a:ea typeface="+mj-ea"/>
                <a:cs typeface="+mj-cs"/>
              </a:rPr>
              <a:t>произвольное</a:t>
            </a:r>
            <a:r>
              <a:rPr lang="en-US" sz="3600" b="1" u="sng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600" i="1" u="sng" dirty="0" smtClean="0"/>
              <a:t>h</a:t>
            </a:r>
            <a:r>
              <a:rPr lang="en-US" sz="3600" baseline="-25000" dirty="0" smtClean="0"/>
              <a:t>-1</a:t>
            </a:r>
            <a:endParaRPr kumimoji="0" lang="en-US" sz="36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 descr="C:\Users\Mr Pavel\Desktop\Графи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1200"/>
            <a:ext cx="4443413" cy="9080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67544" y="591071"/>
            <a:ext cx="525658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/>
              <a:t>Дискретная модель</a:t>
            </a:r>
            <a:r>
              <a:rPr lang="en-US" sz="2400" dirty="0"/>
              <a:t> </a:t>
            </a:r>
            <a:r>
              <a:rPr lang="ru-RU" sz="2400" b="1" i="1" dirty="0"/>
              <a:t>без</a:t>
            </a:r>
            <a:endParaRPr lang="en-US" sz="2400" dirty="0"/>
          </a:p>
        </p:txBody>
      </p:sp>
      <p:pic>
        <p:nvPicPr>
          <p:cNvPr id="21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540" y="764704"/>
            <a:ext cx="125412" cy="1524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62270" y="2639907"/>
                <a:ext cx="7842176" cy="30623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>
                  <a:spcBef>
                    <a:spcPts val="600"/>
                  </a:spcBef>
                  <a:buClr>
                    <a:schemeClr val="tx2"/>
                  </a:buClr>
                  <a:buSzPct val="75000"/>
                </a:pPr>
                <a:r>
                  <a:rPr lang="en-US" sz="2400" b="1" u="sng" dirty="0" smtClean="0"/>
                  <a:t>Theorem (</a:t>
                </a:r>
                <a:r>
                  <a:rPr lang="en-US" sz="2400" b="1" u="sng" dirty="0" err="1" smtClean="0"/>
                  <a:t>Gurevich</a:t>
                </a:r>
                <a:r>
                  <a:rPr lang="en-US" sz="2400" b="1" u="sng" dirty="0" smtClean="0"/>
                  <a:t>, </a:t>
                </a:r>
                <a:r>
                  <a:rPr lang="en-US" sz="2400" b="1" u="sng" dirty="0" err="1" smtClean="0"/>
                  <a:t>Tikhomirov</a:t>
                </a:r>
                <a:r>
                  <a:rPr lang="en-US" sz="2400" b="1" u="sng" dirty="0" smtClean="0"/>
                  <a:t>, 2016)</a:t>
                </a:r>
                <a:r>
                  <a:rPr lang="en-US" sz="2400" dirty="0" smtClean="0"/>
                  <a:t>:</a:t>
                </a:r>
              </a:p>
              <a:p>
                <a:pPr marL="0" lvl="1">
                  <a:spcBef>
                    <a:spcPts val="600"/>
                  </a:spcBef>
                  <a:buClr>
                    <a:schemeClr val="tx2"/>
                  </a:buClr>
                  <a:buSzPct val="75000"/>
                </a:pPr>
                <a:r>
                  <a:rPr lang="ru-RU" sz="2400" dirty="0" smtClean="0"/>
                  <a:t>Пусть для некоторого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pPr marL="342900" lvl="1" indent="-342900">
                  <a:spcBef>
                    <a:spcPts val="600"/>
                  </a:spcBef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66FF"/>
                    </a:solidFill>
                  </a:rPr>
                  <a:t>              </a:t>
                </a:r>
                <a:r>
                  <a:rPr lang="ru-RU" sz="2400" dirty="0" err="1" smtClean="0"/>
                  <a:t>квазиоднородно</a:t>
                </a:r>
                <a:endParaRPr lang="en-US" sz="2400" dirty="0" smtClean="0"/>
              </a:p>
              <a:p>
                <a:pPr marL="342900" lvl="1" indent="-342900">
                  <a:spcBef>
                    <a:spcPts val="600"/>
                  </a:spcBef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66FF"/>
                    </a:solidFill>
                  </a:rPr>
                  <a:t> </a:t>
                </a:r>
              </a:p>
              <a:p>
                <a:pPr marL="0" lvl="1">
                  <a:spcBef>
                    <a:spcPts val="600"/>
                  </a:spcBef>
                  <a:buClr>
                    <a:schemeClr val="tx2"/>
                  </a:buClr>
                  <a:buSzPct val="75000"/>
                </a:pPr>
                <a:r>
                  <a:rPr lang="ru-RU" sz="2400" dirty="0" smtClean="0"/>
                  <a:t>Тогда</a:t>
                </a:r>
                <a:endParaRPr lang="en-US" sz="2400" dirty="0" smtClean="0"/>
              </a:p>
              <a:p>
                <a:pPr marL="0" lvl="1">
                  <a:spcBef>
                    <a:spcPts val="600"/>
                  </a:spcBef>
                  <a:buClr>
                    <a:schemeClr val="tx2"/>
                  </a:buClr>
                  <a:buSzPct val="75000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 </a:t>
                </a:r>
                <a:r>
                  <a:rPr lang="ru-RU" sz="2400" dirty="0" smtClean="0"/>
                  <a:t>и</a:t>
                </a:r>
                <a:br>
                  <a:rPr lang="ru-RU" sz="2400" dirty="0" smtClean="0"/>
                </a:br>
                <a:endParaRPr lang="en-US" sz="2400" dirty="0" smtClean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70" y="2639907"/>
                <a:ext cx="7842176" cy="3062377"/>
              </a:xfrm>
              <a:prstGeom prst="rect">
                <a:avLst/>
              </a:prstGeom>
              <a:blipFill rotWithShape="0">
                <a:blip r:embed="rId5"/>
                <a:stretch>
                  <a:fillRect l="-1087" t="-13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D:\Sergey\Germany2011_2013\Talk_SFB_May20\CRD\hyst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44207" y="748800"/>
            <a:ext cx="2160239" cy="1211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618" y="4020497"/>
            <a:ext cx="1062223" cy="36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99592" y="4810322"/>
            <a:ext cx="2507717" cy="540000"/>
            <a:chOff x="1043608" y="5037595"/>
            <a:chExt cx="2507717" cy="540000"/>
          </a:xfrm>
        </p:grpSpPr>
        <p:pic>
          <p:nvPicPr>
            <p:cNvPr id="1026" name="Picture 2" descr="C:\Users\Mr Pavel\Desktop\График1.PNG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r="40531"/>
            <a:stretch/>
          </p:blipFill>
          <p:spPr bwMode="auto">
            <a:xfrm>
              <a:off x="1648143" y="5037595"/>
              <a:ext cx="1526382" cy="513661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3608" y="5086410"/>
              <a:ext cx="604535" cy="4911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/>
            <a:srcRect l="48050" b="1377"/>
            <a:stretch/>
          </p:blipFill>
          <p:spPr>
            <a:xfrm>
              <a:off x="3275856" y="5165070"/>
              <a:ext cx="275469" cy="28015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7626" y="4915874"/>
            <a:ext cx="1573043" cy="324000"/>
          </a:xfrm>
          <a:prstGeom prst="rect">
            <a:avLst/>
          </a:prstGeom>
        </p:spPr>
      </p:pic>
      <p:sp>
        <p:nvSpPr>
          <p:cNvPr id="32" name="Прямоугольник 19"/>
          <p:cNvSpPr/>
          <p:nvPr/>
        </p:nvSpPr>
        <p:spPr>
          <a:xfrm>
            <a:off x="457200" y="2175247"/>
            <a:ext cx="656307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Пусть</a:t>
            </a:r>
            <a:r>
              <a:rPr lang="en-US" sz="2400" dirty="0" smtClean="0"/>
              <a:t> 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 </a:t>
            </a:r>
            <a:r>
              <a:rPr lang="ru-RU" sz="2400" dirty="0" smtClean="0"/>
              <a:t>переключается в момент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 </a:t>
            </a:r>
            <a:endParaRPr lang="en-US" sz="2400" dirty="0" smtClean="0"/>
          </a:p>
        </p:txBody>
      </p:sp>
      <p:sp>
        <p:nvSpPr>
          <p:cNvPr id="33" name="Прямоугольник 19"/>
          <p:cNvSpPr/>
          <p:nvPr/>
        </p:nvSpPr>
        <p:spPr>
          <a:xfrm>
            <a:off x="478362" y="5805264"/>
            <a:ext cx="776604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Предсказанное значение                 совпадает с численным моделированием </a:t>
            </a:r>
            <a:endParaRPr lang="en-US" sz="2400" dirty="0" smtClean="0"/>
          </a:p>
        </p:txBody>
      </p:sp>
      <p:pic>
        <p:nvPicPr>
          <p:cNvPr id="19" name="Picture 1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92" y="3317439"/>
            <a:ext cx="3999230" cy="1151255"/>
          </a:xfrm>
          <a:prstGeom prst="rect">
            <a:avLst/>
          </a:prstGeom>
        </p:spPr>
      </p:pic>
      <p:pic>
        <p:nvPicPr>
          <p:cNvPr id="24" name="Picture 2" descr="C:\Users\Mr Pavel\Desktop\График1.PNG"/>
          <p:cNvPicPr>
            <a:picLocks noChangeAspect="1" noChangeArrowheads="1"/>
          </p:cNvPicPr>
          <p:nvPr/>
        </p:nvPicPr>
        <p:blipFill rotWithShape="1">
          <a:blip r:embed="rId8" cstate="print"/>
          <a:srcRect l="17181" t="55362" r="51959" b="2583"/>
          <a:stretch/>
        </p:blipFill>
        <p:spPr bwMode="auto">
          <a:xfrm>
            <a:off x="1115616" y="3645024"/>
            <a:ext cx="971076" cy="264839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/>
          <a:srcRect l="29820" t="-1" b="-15717"/>
          <a:stretch/>
        </p:blipFill>
        <p:spPr>
          <a:xfrm>
            <a:off x="4167038" y="5848633"/>
            <a:ext cx="1103959" cy="374925"/>
          </a:xfrm>
          <a:prstGeom prst="rect">
            <a:avLst/>
          </a:prstGeom>
        </p:spPr>
      </p:pic>
      <p:pic>
        <p:nvPicPr>
          <p:cNvPr id="26" name="Picture 3" descr="D:\Sergey\Leipzig\SFBAbstract\SFBPresentation\Tex\Images\Slide15_1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446537" y="4724978"/>
            <a:ext cx="475161" cy="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pic>
        <p:nvPicPr>
          <p:cNvPr id="22" name="Picture 13" descr="D:\Sergey\Leipzig\SFBAbstract\SFBPresentation\SlowFastImage\3\S1.bmp"/>
          <p:cNvPicPr>
            <a:picLocks noChangeAspect="1" noChangeArrowheads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11125"/>
          <a:stretch/>
        </p:blipFill>
        <p:spPr bwMode="auto">
          <a:xfrm>
            <a:off x="41287" y="3940116"/>
            <a:ext cx="2743200" cy="21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111"/>
          <p:cNvGraphicFramePr>
            <a:graphicFrameLocks noGrp="1"/>
          </p:cNvGraphicFramePr>
          <p:nvPr/>
        </p:nvGraphicFramePr>
        <p:xfrm>
          <a:off x="0" y="2677869"/>
          <a:ext cx="9144000" cy="240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19"/>
                <a:gridCol w="3043525"/>
                <a:gridCol w="3275856"/>
              </a:tblGrid>
              <a:tr h="57787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57200" y="5469373"/>
            <a:ext cx="793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Эффект стука сохраняется</a:t>
            </a:r>
            <a:endParaRPr lang="en-US" sz="2400" dirty="0"/>
          </a:p>
        </p:txBody>
      </p:sp>
      <p:pic>
        <p:nvPicPr>
          <p:cNvPr id="31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6109533"/>
            <a:ext cx="124968" cy="152400"/>
          </a:xfrm>
          <a:prstGeom prst="rect">
            <a:avLst/>
          </a:prstGeom>
          <a:noFill/>
        </p:spPr>
      </p:pic>
      <p:sp>
        <p:nvSpPr>
          <p:cNvPr id="32" name="Прямоугольник 21"/>
          <p:cNvSpPr/>
          <p:nvPr/>
        </p:nvSpPr>
        <p:spPr>
          <a:xfrm>
            <a:off x="467544" y="619200"/>
            <a:ext cx="77048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Быстро-медленная система</a:t>
            </a:r>
            <a:r>
              <a:rPr lang="en-US" sz="2400" dirty="0" smtClean="0"/>
              <a:t>:</a:t>
            </a:r>
          </a:p>
        </p:txBody>
      </p:sp>
      <p:pic>
        <p:nvPicPr>
          <p:cNvPr id="33" name="Picture 10" descr="D:\Sergey\Leipzig\SFBAbstract\SFBPresentation\SlowFastImage\3\H1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17319"/>
          <a:stretch/>
        </p:blipFill>
        <p:spPr bwMode="auto">
          <a:xfrm>
            <a:off x="41287" y="2713262"/>
            <a:ext cx="27374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D:\Sergey\Leipzig\SFBAbstract\SFBPresentation\SlowFastImage\3\H2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10548"/>
          <a:stretch/>
        </p:blipFill>
        <p:spPr bwMode="auto">
          <a:xfrm>
            <a:off x="2899792" y="2687847"/>
            <a:ext cx="291863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:\Sergey\Leipzig\SFBAbstract\SFBPresentation\SlowFastImage\3\H3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10948"/>
          <a:stretch/>
        </p:blipFill>
        <p:spPr bwMode="auto">
          <a:xfrm>
            <a:off x="5981625" y="2687847"/>
            <a:ext cx="30548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D:\Sergey\Leipzig\SFBAbstract\SFBPresentation\SlowFastImage\3\S2.bmp"/>
          <p:cNvPicPr>
            <a:picLocks noChangeAspect="1" noChangeArrowheads="1"/>
          </p:cNvPicPr>
          <p:nvPr/>
        </p:nvPicPr>
        <p:blipFill rotWithShape="1"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r="3705"/>
          <a:stretch/>
        </p:blipFill>
        <p:spPr bwMode="auto">
          <a:xfrm>
            <a:off x="2859640" y="3856263"/>
            <a:ext cx="2947881" cy="14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D:\Sergey\Leipzig\SFBAbstract\SFBPresentation\SlowFastImage\3\S3.bmp"/>
          <p:cNvPicPr>
            <a:picLocks noChangeAspect="1" noChangeArrowheads="1"/>
          </p:cNvPicPr>
          <p:nvPr/>
        </p:nvPicPr>
        <p:blipFill rotWithShape="1"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5246"/>
          <a:stretch/>
        </p:blipFill>
        <p:spPr bwMode="auto">
          <a:xfrm>
            <a:off x="5981625" y="3859563"/>
            <a:ext cx="3054871" cy="17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Sergey\Leipzig\SFBAbstract\SFBPresentation\Tex\Images\Slide10_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8" y="2542835"/>
            <a:ext cx="1170105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Sergey\Leipzig\SFBAbstract\SFBPresentation\Tex\Images\Slide10_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10" y="2550687"/>
            <a:ext cx="1160394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D:\Sergey\Leipzig\SFBAbstract\SFBPresentation\Tex\Images\Slide10_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31" y="2550687"/>
            <a:ext cx="1165257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:\Sergey\Leipzig\SFBAbstract\SFBPresentation\Tex\Images\Slide10_5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827584" y="1051277"/>
            <a:ext cx="2062891" cy="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Стук и быстро-медленные системы</a:t>
            </a:r>
            <a:endParaRPr lang="en-US" sz="36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86000" y="748800"/>
            <a:ext cx="2721600" cy="15264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97622" y="808695"/>
            <a:ext cx="29733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5919663"/>
            <a:ext cx="793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/>
              <a:t>    </a:t>
            </a:r>
            <a:r>
              <a:rPr lang="ru-RU" sz="2400" dirty="0" smtClean="0"/>
              <a:t>играет роль схожую с шагом дискретизации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369"/>
            <a:ext cx="8229600" cy="674455"/>
          </a:xfrm>
        </p:spPr>
        <p:txBody>
          <a:bodyPr>
            <a:normAutofit/>
          </a:bodyPr>
          <a:lstStyle/>
          <a:p>
            <a:r>
              <a:rPr lang="ru-RU" dirty="0" smtClean="0"/>
              <a:t>Нелинейный оператор</a:t>
            </a:r>
            <a:r>
              <a:rPr lang="en-US" dirty="0" smtClean="0"/>
              <a:t>: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55576" y="3140968"/>
            <a:ext cx="1070945" cy="513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72200" y="3143274"/>
            <a:ext cx="1643074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200" y="2638078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u</a:t>
            </a:r>
            <a:r>
              <a:rPr lang="en-US" sz="2800" dirty="0" smtClean="0"/>
              <a:t>(</a:t>
            </a:r>
            <a:r>
              <a:rPr lang="en-US" sz="2800" i="1" dirty="0" smtClean="0"/>
              <a:t>t</a:t>
            </a:r>
            <a:r>
              <a:rPr lang="en-US" sz="2800" dirty="0" smtClean="0"/>
              <a:t>)</a:t>
            </a:r>
            <a:endParaRPr lang="de-DE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49466" y="263691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</a:t>
            </a:r>
            <a:r>
              <a:rPr lang="en-US" sz="2800" dirty="0" smtClean="0"/>
              <a:t>(</a:t>
            </a:r>
            <a:r>
              <a:rPr lang="en-US" sz="2800" i="1" dirty="0" smtClean="0"/>
              <a:t>u</a:t>
            </a:r>
            <a:r>
              <a:rPr lang="en-US" sz="2800" dirty="0" smtClean="0"/>
              <a:t>)(</a:t>
            </a:r>
            <a:r>
              <a:rPr lang="en-US" sz="2800" i="1" dirty="0" smtClean="0"/>
              <a:t>t</a:t>
            </a:r>
            <a:r>
              <a:rPr lang="en-US" sz="2800" dirty="0" smtClean="0"/>
              <a:t>)</a:t>
            </a:r>
            <a:endParaRPr lang="de-DE" sz="2800" dirty="0"/>
          </a:p>
        </p:txBody>
      </p:sp>
      <p:pic>
        <p:nvPicPr>
          <p:cNvPr id="4099" name="Picture 3" descr="C:\Users\Mr Pavel\Desktop\hystColor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521" y="1844824"/>
            <a:ext cx="4545679" cy="2550135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46856" y="4554745"/>
            <a:ext cx="8229600" cy="230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свойства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Зазор между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 памяти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разрывность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504" y="273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Гистерезис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Основные свойства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8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Стук в 2-мерном пространстве</a:t>
            </a:r>
            <a:endParaRPr lang="en-US" sz="36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21"/>
          <p:cNvSpPr/>
          <p:nvPr/>
        </p:nvSpPr>
        <p:spPr>
          <a:xfrm>
            <a:off x="4572001" y="726107"/>
            <a:ext cx="41147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Быстро-медленная система</a:t>
            </a:r>
            <a:endParaRPr lang="en-US" sz="2400" dirty="0" smtClean="0"/>
          </a:p>
        </p:txBody>
      </p:sp>
      <p:pic>
        <p:nvPicPr>
          <p:cNvPr id="42" name="Picture 4" descr="D:\Sergey\Leipzig\SFBAbstract\SFBPresentation\Tex\Images\Slide10_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78" y="1162371"/>
            <a:ext cx="2062891" cy="9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5428" y="1187772"/>
            <a:ext cx="3107999" cy="908050"/>
          </a:xfrm>
          <a:prstGeom prst="rect">
            <a:avLst/>
          </a:prstGeom>
          <a:noFill/>
        </p:spPr>
      </p:pic>
      <p:sp>
        <p:nvSpPr>
          <p:cNvPr id="20" name="Прямоугольник 21"/>
          <p:cNvSpPr/>
          <p:nvPr/>
        </p:nvSpPr>
        <p:spPr>
          <a:xfrm>
            <a:off x="251520" y="726051"/>
            <a:ext cx="41044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Разрывный гистерезис</a:t>
            </a:r>
            <a:endParaRPr lang="en-US" sz="2400" dirty="0" smtClean="0"/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9054" y="2636911"/>
            <a:ext cx="3179370" cy="3024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87624" y="2204864"/>
            <a:ext cx="200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600" dirty="0" smtClean="0">
                <a:ea typeface="ＭＳ Ｐゴシック" charset="-128"/>
              </a:rPr>
              <a:t>(</a:t>
            </a:r>
            <a:r>
              <a:rPr lang="en-US" altLang="ru-RU" sz="1600" dirty="0">
                <a:ea typeface="ＭＳ Ｐゴシック" charset="-128"/>
              </a:rPr>
              <a:t>triangular lattice)</a:t>
            </a:r>
            <a:endParaRPr lang="en-US" altLang="ru-RU" sz="1600" i="1" dirty="0">
              <a:ea typeface="ＭＳ Ｐゴシック" charset="-128"/>
            </a:endParaRPr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469" y="2636912"/>
            <a:ext cx="3177056" cy="30243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14806" y="2226350"/>
            <a:ext cx="200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600" dirty="0" smtClean="0">
                <a:ea typeface="ＭＳ Ｐゴシック" charset="-128"/>
              </a:rPr>
              <a:t>(</a:t>
            </a:r>
            <a:r>
              <a:rPr lang="en-US" altLang="ru-RU" sz="1600" dirty="0">
                <a:ea typeface="ＭＳ Ｐゴシック" charset="-128"/>
              </a:rPr>
              <a:t>slow-fast system)</a:t>
            </a:r>
            <a:endParaRPr lang="en-US" altLang="ru-RU" sz="1600" i="1" dirty="0">
              <a:ea typeface="ＭＳ Ｐゴシック" charset="-128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764704"/>
            <a:ext cx="8568952" cy="532859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Прямая соединительная линия 48"/>
          <p:cNvCxnSpPr>
            <a:stCxn id="47" idx="0"/>
            <a:endCxn id="47" idx="2"/>
          </p:cNvCxnSpPr>
          <p:nvPr/>
        </p:nvCxnSpPr>
        <p:spPr>
          <a:xfrm>
            <a:off x="4463988" y="764704"/>
            <a:ext cx="0" cy="532859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1" descr="D:\Sergey\Leipzig\SFBAbstract\SFBPresentation\SlowFastImage\3\H2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10548"/>
          <a:stretch/>
        </p:blipFill>
        <p:spPr bwMode="auto">
          <a:xfrm>
            <a:off x="3399780" y="1989836"/>
            <a:ext cx="291863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Sergey\Leipzig\SFBAbstract\SFBPresentation\ContLimit\Hyst200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0457"/>
          <a:stretch/>
        </p:blipFill>
        <p:spPr bwMode="auto">
          <a:xfrm>
            <a:off x="3487495" y="1163395"/>
            <a:ext cx="2743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1287" y="0"/>
            <a:ext cx="8995209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Меры Янга</a:t>
            </a:r>
            <a:endParaRPr lang="en-US" sz="36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1"/>
          <p:cNvSpPr/>
          <p:nvPr/>
        </p:nvSpPr>
        <p:spPr>
          <a:xfrm>
            <a:off x="251520" y="3645024"/>
            <a:ext cx="77048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b="1" dirty="0" smtClean="0"/>
              <a:t>Меры Янга</a:t>
            </a:r>
            <a:endParaRPr lang="en-US" sz="2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21"/>
              <p:cNvSpPr/>
              <p:nvPr/>
            </p:nvSpPr>
            <p:spPr>
              <a:xfrm>
                <a:off x="683568" y="4615314"/>
                <a:ext cx="8352928" cy="6138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74320" lvl="1" indent="-274320">
                  <a:spcBef>
                    <a:spcPts val="600"/>
                  </a:spcBef>
                  <a:buClr>
                    <a:schemeClr val="tx2"/>
                  </a:buClr>
                  <a:buSzPct val="75000"/>
                  <a:buFont typeface="Arial" pitchFamily="34" charset="0"/>
                  <a:buChar char="•"/>
                </a:pPr>
                <a:r>
                  <a:rPr lang="ru-RU" sz="2400" dirty="0" smtClean="0"/>
                  <a:t>Стук</a:t>
                </a:r>
                <a:r>
                  <a:rPr lang="en-US" sz="2400" dirty="0" smtClean="0"/>
                  <a:t>           </a:t>
                </a:r>
                <a:r>
                  <a:rPr lang="ru-RU" sz="2400" dirty="0" smtClean="0"/>
                  <a:t>меры Янга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как значение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0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15314"/>
                <a:ext cx="8352928" cy="613886"/>
              </a:xfrm>
              <a:prstGeom prst="rect">
                <a:avLst/>
              </a:prstGeom>
              <a:blipFill rotWithShape="0">
                <a:blip r:embed="rId6"/>
                <a:stretch>
                  <a:fillRect l="-438" b="-9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 21"/>
          <p:cNvSpPr/>
          <p:nvPr/>
        </p:nvSpPr>
        <p:spPr>
          <a:xfrm>
            <a:off x="683568" y="4181018"/>
            <a:ext cx="77048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Рассмотрим уравнение</a:t>
            </a:r>
            <a:endParaRPr lang="en-US" sz="2400" dirty="0" smtClean="0"/>
          </a:p>
        </p:txBody>
      </p:sp>
      <p:sp>
        <p:nvSpPr>
          <p:cNvPr id="72" name="Right Arrow 71"/>
          <p:cNvSpPr/>
          <p:nvPr/>
        </p:nvSpPr>
        <p:spPr>
          <a:xfrm>
            <a:off x="1691680" y="4875002"/>
            <a:ext cx="488044" cy="121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21"/>
              <p:cNvSpPr/>
              <p:nvPr/>
            </p:nvSpPr>
            <p:spPr>
              <a:xfrm>
                <a:off x="683568" y="5229200"/>
                <a:ext cx="770485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74320" lvl="1" indent="-274320">
                  <a:spcBef>
                    <a:spcPts val="600"/>
                  </a:spcBef>
                  <a:buClr>
                    <a:schemeClr val="tx2"/>
                  </a:buClr>
                  <a:buSzPct val="7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тоже должно быть </a:t>
                </a:r>
                <a:r>
                  <a:rPr lang="ru-RU" sz="2400" dirty="0" err="1" smtClean="0"/>
                  <a:t>мерозначным</a:t>
                </a:r>
                <a:r>
                  <a:rPr lang="ru-RU" sz="2400" dirty="0" smtClean="0"/>
                  <a:t>?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3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29200"/>
                <a:ext cx="770485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5"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Прямоугольник 21"/>
          <p:cNvSpPr/>
          <p:nvPr/>
        </p:nvSpPr>
        <p:spPr>
          <a:xfrm>
            <a:off x="683568" y="5733256"/>
            <a:ext cx="77048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Какой физический смысл</a:t>
            </a:r>
            <a:r>
              <a:rPr lang="en-US" sz="2400" dirty="0" smtClean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956" y="4260650"/>
            <a:ext cx="2368800" cy="302400"/>
          </a:xfrm>
          <a:prstGeom prst="rect">
            <a:avLst/>
          </a:prstGeom>
        </p:spPr>
      </p:pic>
      <p:sp>
        <p:nvSpPr>
          <p:cNvPr id="31" name="Прямоугольник 21"/>
          <p:cNvSpPr/>
          <p:nvPr/>
        </p:nvSpPr>
        <p:spPr>
          <a:xfrm>
            <a:off x="323528" y="620688"/>
            <a:ext cx="770485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800" b="1" dirty="0" smtClean="0"/>
              <a:t>Универсальность стука</a:t>
            </a:r>
            <a:endParaRPr lang="en-US" sz="2400" b="1" dirty="0" smtClean="0"/>
          </a:p>
        </p:txBody>
      </p:sp>
      <p:sp>
        <p:nvSpPr>
          <p:cNvPr id="33" name="Прямоугольник 21"/>
          <p:cNvSpPr/>
          <p:nvPr/>
        </p:nvSpPr>
        <p:spPr>
          <a:xfrm>
            <a:off x="107504" y="1351221"/>
            <a:ext cx="77048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Дискретизация</a:t>
            </a:r>
            <a:endParaRPr lang="en-US" sz="2000" dirty="0" smtClean="0"/>
          </a:p>
        </p:txBody>
      </p:sp>
      <p:sp>
        <p:nvSpPr>
          <p:cNvPr id="34" name="Прямоугольник 21"/>
          <p:cNvSpPr/>
          <p:nvPr/>
        </p:nvSpPr>
        <p:spPr>
          <a:xfrm>
            <a:off x="107504" y="1783269"/>
            <a:ext cx="77048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Быстро-медленные</a:t>
            </a:r>
            <a:endParaRPr lang="en-US" sz="2000" dirty="0" smtClean="0"/>
          </a:p>
        </p:txBody>
      </p:sp>
      <p:sp>
        <p:nvSpPr>
          <p:cNvPr id="35" name="Прямоугольник 21"/>
          <p:cNvSpPr/>
          <p:nvPr/>
        </p:nvSpPr>
        <p:spPr>
          <a:xfrm>
            <a:off x="107504" y="2247255"/>
            <a:ext cx="77048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Высокие размерности</a:t>
            </a:r>
            <a:endParaRPr lang="en-US" sz="2000" dirty="0" smtClean="0"/>
          </a:p>
        </p:txBody>
      </p:sp>
      <p:sp>
        <p:nvSpPr>
          <p:cNvPr id="36" name="Прямоугольник 21"/>
          <p:cNvSpPr/>
          <p:nvPr/>
        </p:nvSpPr>
        <p:spPr>
          <a:xfrm>
            <a:off x="107504" y="2679303"/>
            <a:ext cx="77048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Запаздывание</a:t>
            </a:r>
            <a:endParaRPr lang="en-US" sz="2000" dirty="0" smtClean="0"/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260388"/>
            <a:ext cx="1985715" cy="189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2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0" grpId="0"/>
      <p:bldP spid="71" grpId="0"/>
      <p:bldP spid="72" grpId="0" animBg="1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1520" y="764704"/>
            <a:ext cx="8424936" cy="5904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H. Alt, 1986: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Вопросы</a:t>
            </a:r>
            <a:r>
              <a:rPr lang="en-US" sz="2400" dirty="0" smtClean="0"/>
              <a:t>: </a:t>
            </a:r>
            <a:r>
              <a:rPr lang="ru-RU" sz="2400" dirty="0" smtClean="0"/>
              <a:t>единственность</a:t>
            </a:r>
            <a:r>
              <a:rPr lang="en-US" sz="2400" dirty="0" smtClean="0"/>
              <a:t>, </a:t>
            </a:r>
            <a:r>
              <a:rPr lang="ru-RU" sz="2400" dirty="0" smtClean="0"/>
              <a:t>отлипание</a:t>
            </a:r>
            <a:r>
              <a:rPr lang="en-US" sz="2400" dirty="0" smtClean="0"/>
              <a:t>, </a:t>
            </a:r>
            <a:r>
              <a:rPr lang="ru-RU" sz="2400" dirty="0" smtClean="0"/>
              <a:t>физический смысл</a:t>
            </a:r>
            <a:endParaRPr lang="en-US" sz="2400" dirty="0" smtClean="0"/>
          </a:p>
          <a:p>
            <a:endParaRPr lang="en-US" sz="14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A. </a:t>
            </a:r>
            <a:r>
              <a:rPr lang="en-US" sz="2400" u="sng" dirty="0" err="1" smtClean="0"/>
              <a:t>Il’in</a:t>
            </a:r>
            <a:r>
              <a:rPr lang="en-US" sz="2400" u="sng" dirty="0" smtClean="0"/>
              <a:t>, 2011: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Вопросы</a:t>
            </a:r>
            <a:r>
              <a:rPr lang="en-US" sz="2400" dirty="0" smtClean="0"/>
              <a:t>: </a:t>
            </a:r>
            <a:r>
              <a:rPr lang="ru-RU" sz="2400" dirty="0" smtClean="0"/>
              <a:t>единственность</a:t>
            </a:r>
            <a:r>
              <a:rPr lang="en-US" sz="2400" dirty="0" smtClean="0"/>
              <a:t>, </a:t>
            </a:r>
            <a:r>
              <a:rPr lang="ru-RU" sz="2400" dirty="0" smtClean="0"/>
              <a:t>физический смысл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  <a:p>
            <a:endParaRPr lang="en-US" sz="28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Нетрансверсальность</a:t>
            </a:r>
            <a:r>
              <a:rPr lang="en-US" sz="4000" dirty="0" smtClean="0"/>
              <a:t>: </a:t>
            </a:r>
            <a:r>
              <a:rPr lang="ru-RU" sz="4000" dirty="0" smtClean="0"/>
              <a:t>без стука</a:t>
            </a:r>
            <a:endParaRPr lang="en-US" sz="4000" dirty="0"/>
          </a:p>
        </p:txBody>
      </p:sp>
      <p:pic>
        <p:nvPicPr>
          <p:cNvPr id="1026" name="Picture 2" descr="C:\Users\Mr Pavel\Desktop\rattle-no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11760" y="1268760"/>
            <a:ext cx="2770428" cy="1400565"/>
          </a:xfrm>
          <a:prstGeom prst="rect">
            <a:avLst/>
          </a:prstGeom>
          <a:noFill/>
        </p:spPr>
      </p:pic>
      <p:pic>
        <p:nvPicPr>
          <p:cNvPr id="12" name="Picture 2" descr="C:\Users\Mr Pavel\Desktop\График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472624"/>
            <a:ext cx="1895475" cy="268288"/>
          </a:xfrm>
          <a:prstGeom prst="rect">
            <a:avLst/>
          </a:prstGeom>
          <a:noFill/>
        </p:spPr>
      </p:pic>
      <p:pic>
        <p:nvPicPr>
          <p:cNvPr id="15" name="Picture 2" descr="C:\Users\Mr Pavel\Desktop\rattle-no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99729" y="3872712"/>
            <a:ext cx="2736304" cy="1383314"/>
          </a:xfrm>
          <a:prstGeom prst="rect">
            <a:avLst/>
          </a:prstGeom>
          <a:noFill/>
        </p:spPr>
      </p:pic>
      <p:pic>
        <p:nvPicPr>
          <p:cNvPr id="14" name="Picture 3" descr="C:\Users\Mr Pavel\Desktop\График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6480" y="872624"/>
            <a:ext cx="4286250" cy="2682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409420" y="3369024"/>
            <a:ext cx="3810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 выполняется на границе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549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pic>
        <p:nvPicPr>
          <p:cNvPr id="8" name="Picture 2" descr="D:\Sergey\Germany2011_2013\Talk_SFB_May20\CRD\hys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84048" y="950554"/>
            <a:ext cx="2720399" cy="1123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5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51200"/>
            <a:ext cx="4443413" cy="908050"/>
          </a:xfrm>
          <a:prstGeom prst="rect">
            <a:avLst/>
          </a:prstGeom>
          <a:noFill/>
        </p:spPr>
      </p:pic>
      <p:pic>
        <p:nvPicPr>
          <p:cNvPr id="21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4540" y="764704"/>
            <a:ext cx="125412" cy="15240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467544" y="2204864"/>
            <a:ext cx="511256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ru-RU" sz="2400" dirty="0" smtClean="0"/>
              <a:t>Дискретная функция Грина</a:t>
            </a:r>
            <a:r>
              <a:rPr lang="en-US" sz="2400" dirty="0" smtClean="0"/>
              <a:t>: </a:t>
            </a:r>
          </a:p>
        </p:txBody>
      </p:sp>
      <p:pic>
        <p:nvPicPr>
          <p:cNvPr id="37" name="Picture 3" descr="C:\Users\Mr Pavel\Desktop\График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116" y="2664966"/>
            <a:ext cx="3870325" cy="908050"/>
          </a:xfrm>
          <a:prstGeom prst="rect">
            <a:avLst/>
          </a:prstGeom>
          <a:noFill/>
        </p:spPr>
      </p:pic>
      <p:pic>
        <p:nvPicPr>
          <p:cNvPr id="45" name="Picture 4" descr="C:\Users\Mr Pavel\Desktop\График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3362" y="2689870"/>
            <a:ext cx="2405062" cy="908050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5886000" y="2617862"/>
            <a:ext cx="2721600" cy="100811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4005064"/>
            <a:ext cx="40324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ru-RU" sz="2400" dirty="0" smtClean="0"/>
              <a:t>Формула для решения</a:t>
            </a:r>
            <a:r>
              <a:rPr lang="en-US" sz="2400" dirty="0" smtClean="0"/>
              <a:t>:</a:t>
            </a:r>
          </a:p>
        </p:txBody>
      </p:sp>
      <p:pic>
        <p:nvPicPr>
          <p:cNvPr id="54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437112"/>
            <a:ext cx="6891338" cy="655638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2267744" y="4386876"/>
            <a:ext cx="2520280" cy="4822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Прямоугольник 56"/>
          <p:cNvSpPr/>
          <p:nvPr/>
        </p:nvSpPr>
        <p:spPr>
          <a:xfrm>
            <a:off x="5129014" y="4221088"/>
            <a:ext cx="3096344" cy="93610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Прямоугольник 57"/>
          <p:cNvSpPr/>
          <p:nvPr/>
        </p:nvSpPr>
        <p:spPr>
          <a:xfrm>
            <a:off x="2618482" y="4811678"/>
            <a:ext cx="181880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ru-RU" sz="1600" dirty="0"/>
              <a:t>н</a:t>
            </a:r>
            <a:r>
              <a:rPr lang="ru-RU" sz="1600" dirty="0" smtClean="0"/>
              <a:t>ачальное данное</a:t>
            </a:r>
            <a:endParaRPr lang="en-US" sz="1600" dirty="0" smtClean="0"/>
          </a:p>
        </p:txBody>
      </p:sp>
      <p:sp>
        <p:nvSpPr>
          <p:cNvPr id="59" name="Прямоугольник 58"/>
          <p:cNvSpPr/>
          <p:nvPr/>
        </p:nvSpPr>
        <p:spPr>
          <a:xfrm>
            <a:off x="5587906" y="5146872"/>
            <a:ext cx="2324447" cy="3361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ru-RU" sz="1600" dirty="0" smtClean="0"/>
              <a:t>Правая часть уравнения</a:t>
            </a:r>
            <a:endParaRPr lang="en-US" sz="1600" dirty="0" smtClean="0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5720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Идея доказательства</a:t>
            </a:r>
            <a:endParaRPr lang="en-US" sz="36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91071"/>
            <a:ext cx="525658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/>
              <a:t>Дискретная модель</a:t>
            </a:r>
            <a:r>
              <a:rPr lang="en-US" sz="2400" dirty="0"/>
              <a:t> </a:t>
            </a:r>
            <a:r>
              <a:rPr lang="ru-RU" sz="2400" b="1" i="1" dirty="0"/>
              <a:t>без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 animBg="1"/>
      <p:bldP spid="57" grpId="0" animBg="1"/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Sergey.stikhomirov-nb\Downloads\multi-switch-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2514" y="28064980"/>
            <a:ext cx="3881914" cy="99582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112" y="692696"/>
            <a:ext cx="556899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ru-RU" sz="2000" dirty="0" smtClean="0"/>
              <a:t>Моменты переключения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ru-RU" sz="2000" dirty="0" smtClean="0"/>
              <a:t>на основании численного моделирования</a:t>
            </a:r>
            <a:r>
              <a:rPr lang="en-US" sz="2000" dirty="0" smtClean="0"/>
              <a:t>):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113" y="2366411"/>
            <a:ext cx="477691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ru-RU" sz="2400" dirty="0" smtClean="0"/>
              <a:t>Асимптотика функции Грина</a:t>
            </a:r>
            <a:r>
              <a:rPr lang="en-US" sz="2400" dirty="0" smtClean="0"/>
              <a:t>:</a:t>
            </a:r>
          </a:p>
        </p:txBody>
      </p:sp>
      <p:pic>
        <p:nvPicPr>
          <p:cNvPr id="18" name="Picture 3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616" y="1641734"/>
            <a:ext cx="3749675" cy="347106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796136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96136" y="339284"/>
            <a:ext cx="244827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600" dirty="0" smtClean="0"/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-76051"/>
            <a:ext cx="165618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en-US" sz="2400" b="1" u="sng" dirty="0" smtClean="0"/>
              <a:t>Ingredients</a:t>
            </a:r>
            <a:endParaRPr lang="en-US" sz="2400" u="sng" dirty="0" smtClean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796136" y="980728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827584" y="0"/>
            <a:ext cx="489654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Детали</a:t>
            </a:r>
            <a:endParaRPr lang="en-US" sz="3600" b="1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89806"/>
            <a:ext cx="2193925" cy="222250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5796136" y="342181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C:\Users\Mr Pavel\Desktop\Графи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9255" y="673646"/>
            <a:ext cx="1749425" cy="280988"/>
          </a:xfrm>
          <a:prstGeom prst="rect">
            <a:avLst/>
          </a:prstGeom>
          <a:noFill/>
        </p:spPr>
      </p:pic>
      <p:pic>
        <p:nvPicPr>
          <p:cNvPr id="2056" name="Picture 8" descr="C:\Users\Mr Pavel\Desktop\График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845" y="2975218"/>
            <a:ext cx="5529758" cy="6698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445" y="4047455"/>
            <a:ext cx="556366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ru-RU" sz="2400" dirty="0" smtClean="0"/>
              <a:t>Подставляем в уравнение </a:t>
            </a:r>
            <a:r>
              <a:rPr lang="en-US" sz="2400" i="1" dirty="0" smtClean="0"/>
              <a:t>u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(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 = 0: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7584" y="0"/>
            <a:ext cx="489654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Моменты переключения</a:t>
            </a:r>
            <a:endParaRPr lang="en-US" sz="36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20688"/>
            <a:ext cx="475252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Подставляем в</a:t>
            </a:r>
            <a:r>
              <a:rPr lang="en-US" sz="2400" dirty="0" smtClean="0"/>
              <a:t> </a:t>
            </a:r>
            <a:r>
              <a:rPr lang="en-US" sz="2400" i="1" dirty="0" smtClean="0"/>
              <a:t>u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(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 = 0: 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796136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796136" y="2680170"/>
            <a:ext cx="352839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Приближение интеграла Римановыми суммами</a:t>
            </a:r>
            <a:endParaRPr lang="en-US" sz="16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5949537"/>
            <a:ext cx="259228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Сложная часть</a:t>
            </a:r>
            <a:r>
              <a:rPr lang="en-US" sz="2400" dirty="0" smtClean="0"/>
              <a:t>: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0502" y="5343556"/>
            <a:ext cx="210728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en-US" sz="1600" dirty="0" smtClean="0"/>
              <a:t>= 0 </a:t>
            </a:r>
            <a:r>
              <a:rPr lang="ru-RU" sz="1600" dirty="0" smtClean="0"/>
              <a:t>позволяет найти</a:t>
            </a:r>
            <a:r>
              <a:rPr lang="en-US" sz="1600" dirty="0" smtClean="0"/>
              <a:t> </a:t>
            </a:r>
            <a:endParaRPr lang="en-US" sz="1600" i="1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3615407"/>
            <a:ext cx="475252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Заменим сумму на интеграл</a:t>
            </a:r>
            <a:r>
              <a:rPr lang="en-US" sz="2400" dirty="0" smtClean="0"/>
              <a:t>: </a:t>
            </a:r>
          </a:p>
        </p:txBody>
      </p:sp>
      <p:pic>
        <p:nvPicPr>
          <p:cNvPr id="1034" name="Picture 10" descr="C:\Users\Mr Pavel\Desktop\Графи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48" y="4075162"/>
            <a:ext cx="2798763" cy="361950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1475656" y="2132856"/>
            <a:ext cx="25922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ru-RU" sz="1600" dirty="0" smtClean="0"/>
              <a:t>Риманова сумма интеграла</a:t>
            </a:r>
            <a:endParaRPr lang="en-US" sz="1600" i="1" dirty="0" smtClean="0"/>
          </a:p>
        </p:txBody>
      </p:sp>
      <p:pic>
        <p:nvPicPr>
          <p:cNvPr id="1044" name="Picture 20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0347" y="5455200"/>
            <a:ext cx="1624013" cy="215900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3347864" y="5322980"/>
            <a:ext cx="1728192" cy="41027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Прямая со стрелкой 64"/>
          <p:cNvCxnSpPr/>
          <p:nvPr/>
        </p:nvCxnSpPr>
        <p:spPr>
          <a:xfrm rot="10800000" flipH="1">
            <a:off x="4747313" y="5157192"/>
            <a:ext cx="79548" cy="157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525600" y="5321784"/>
            <a:ext cx="2030176" cy="41027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45" name="Picture 21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6450147"/>
            <a:ext cx="3767138" cy="231261"/>
          </a:xfrm>
          <a:prstGeom prst="rect">
            <a:avLst/>
          </a:prstGeom>
          <a:noFill/>
        </p:spPr>
      </p:pic>
      <p:cxnSp>
        <p:nvCxnSpPr>
          <p:cNvPr id="83" name="Прямая соединительная линия 82"/>
          <p:cNvCxnSpPr/>
          <p:nvPr/>
        </p:nvCxnSpPr>
        <p:spPr>
          <a:xfrm>
            <a:off x="5796136" y="2636912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796135" y="3306756"/>
            <a:ext cx="302433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Скорость распространения</a:t>
            </a:r>
            <a:r>
              <a:rPr lang="en-US" sz="1600" dirty="0" smtClean="0"/>
              <a:t>     :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5796136" y="3284984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5796136" y="4685794"/>
            <a:ext cx="288032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Нелинейное уравнение</a:t>
            </a:r>
            <a:r>
              <a:rPr lang="en-US" sz="1600" dirty="0" smtClean="0"/>
              <a:t> </a:t>
            </a:r>
            <a:r>
              <a:rPr lang="en-US" sz="1600" i="1" dirty="0" smtClean="0"/>
              <a:t>l.o.t.</a:t>
            </a:r>
            <a:r>
              <a:rPr lang="en-US" sz="1600" dirty="0" smtClean="0"/>
              <a:t>: </a:t>
            </a:r>
          </a:p>
        </p:txBody>
      </p:sp>
      <p:pic>
        <p:nvPicPr>
          <p:cNvPr id="1056" name="Picture 32" descr="C:\Users\Mr Pavel\Desktop\Графи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034948"/>
            <a:ext cx="2008187" cy="215900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5796136" y="4707566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796136" y="5373216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0" descr="C:\Users\Mr Pavel\Desktop\Графи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69" y="1072598"/>
            <a:ext cx="2798763" cy="361950"/>
          </a:xfrm>
          <a:prstGeom prst="rect">
            <a:avLst/>
          </a:prstGeom>
          <a:noFill/>
        </p:spPr>
      </p:pic>
      <p:pic>
        <p:nvPicPr>
          <p:cNvPr id="1026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7084" y="5457735"/>
            <a:ext cx="106362" cy="131762"/>
          </a:xfrm>
          <a:prstGeom prst="rect">
            <a:avLst/>
          </a:prstGeom>
          <a:noFill/>
        </p:spPr>
      </p:pic>
      <p:pic>
        <p:nvPicPr>
          <p:cNvPr id="55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6078" y="3418884"/>
            <a:ext cx="106362" cy="131762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5796136" y="339284"/>
            <a:ext cx="244827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600" dirty="0" smtClean="0"/>
              <a:t>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948264" y="-76051"/>
            <a:ext cx="165618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en-US" sz="2400" b="1" u="sng" dirty="0" smtClean="0"/>
              <a:t>Ingredients</a:t>
            </a:r>
            <a:endParaRPr lang="en-US" sz="2400" u="sng" dirty="0" smtClean="0"/>
          </a:p>
        </p:txBody>
      </p:sp>
      <p:sp>
        <p:nvSpPr>
          <p:cNvPr id="59" name="Прямоугольник 58"/>
          <p:cNvSpPr/>
          <p:nvPr/>
        </p:nvSpPr>
        <p:spPr>
          <a:xfrm>
            <a:off x="5796135" y="1268760"/>
            <a:ext cx="2962703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Асимптотика функции Грина</a:t>
            </a:r>
            <a:r>
              <a:rPr lang="en-US" sz="1600" dirty="0" smtClean="0"/>
              <a:t>: </a:t>
            </a:r>
          </a:p>
        </p:txBody>
      </p:sp>
      <p:pic>
        <p:nvPicPr>
          <p:cNvPr id="60" name="Picture 24" descr="C:\Users\Mr Pavel\Desktop\График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2246" y="1578210"/>
            <a:ext cx="3246438" cy="457200"/>
          </a:xfrm>
          <a:prstGeom prst="rect">
            <a:avLst/>
          </a:prstGeom>
          <a:noFill/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5796136" y="2636912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" descr="C:\Users\Mr Pavel\Desktop\График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89806"/>
            <a:ext cx="2193925" cy="222250"/>
          </a:xfrm>
          <a:prstGeom prst="rect">
            <a:avLst/>
          </a:prstGeom>
          <a:noFill/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5796136" y="342181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7" descr="C:\Users\Mr Pavel\Desktop\График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9255" y="673646"/>
            <a:ext cx="1749425" cy="280988"/>
          </a:xfrm>
          <a:prstGeom prst="rect">
            <a:avLst/>
          </a:prstGeom>
          <a:noFill/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5796136" y="1340768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5796135" y="980728"/>
            <a:ext cx="224545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Переключение</a:t>
            </a:r>
            <a:r>
              <a:rPr lang="en-US" sz="1600" dirty="0" smtClean="0"/>
              <a:t>: </a:t>
            </a:r>
          </a:p>
        </p:txBody>
      </p:sp>
      <p:pic>
        <p:nvPicPr>
          <p:cNvPr id="72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1030635"/>
            <a:ext cx="1163638" cy="209550"/>
          </a:xfrm>
          <a:prstGeom prst="rect">
            <a:avLst/>
          </a:prstGeom>
          <a:noFill/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5796136" y="980728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510" y="1529606"/>
            <a:ext cx="4718050" cy="60325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952550" y="1484784"/>
            <a:ext cx="3468288" cy="6983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C:\Users\Mr Pavel\Desktop\График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838" y="4513684"/>
            <a:ext cx="3767138" cy="542925"/>
          </a:xfrm>
          <a:prstGeom prst="rect">
            <a:avLst/>
          </a:prstGeom>
          <a:noFill/>
        </p:spPr>
      </p:pic>
      <p:pic>
        <p:nvPicPr>
          <p:cNvPr id="1028" name="Picture 4" descr="C:\Users\Mr Pavel\Desktop\График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08934" y="4696569"/>
            <a:ext cx="622300" cy="152400"/>
          </a:xfrm>
          <a:prstGeom prst="rect">
            <a:avLst/>
          </a:prstGeom>
          <a:noFill/>
        </p:spPr>
      </p:pic>
      <p:sp>
        <p:nvSpPr>
          <p:cNvPr id="53" name="Полилиния 52"/>
          <p:cNvSpPr/>
          <p:nvPr/>
        </p:nvSpPr>
        <p:spPr>
          <a:xfrm>
            <a:off x="524694" y="4005063"/>
            <a:ext cx="3643833" cy="1152129"/>
          </a:xfrm>
          <a:custGeom>
            <a:avLst/>
            <a:gdLst>
              <a:gd name="connsiteX0" fmla="*/ 866775 w 3686175"/>
              <a:gd name="connsiteY0" fmla="*/ 0 h 1104900"/>
              <a:gd name="connsiteX1" fmla="*/ 866775 w 3686175"/>
              <a:gd name="connsiteY1" fmla="*/ 438150 h 1104900"/>
              <a:gd name="connsiteX2" fmla="*/ 0 w 3686175"/>
              <a:gd name="connsiteY2" fmla="*/ 438150 h 1104900"/>
              <a:gd name="connsiteX3" fmla="*/ 0 w 3686175"/>
              <a:gd name="connsiteY3" fmla="*/ 1104900 h 1104900"/>
              <a:gd name="connsiteX4" fmla="*/ 3686175 w 3686175"/>
              <a:gd name="connsiteY4" fmla="*/ 1104900 h 1104900"/>
              <a:gd name="connsiteX5" fmla="*/ 3686175 w 3686175"/>
              <a:gd name="connsiteY5" fmla="*/ 47625 h 1104900"/>
              <a:gd name="connsiteX6" fmla="*/ 866775 w 3686175"/>
              <a:gd name="connsiteY6" fmla="*/ 0 h 1104900"/>
              <a:gd name="connsiteX0" fmla="*/ 853272 w 3686175"/>
              <a:gd name="connsiteY0" fmla="*/ 0 h 1104900"/>
              <a:gd name="connsiteX1" fmla="*/ 866775 w 3686175"/>
              <a:gd name="connsiteY1" fmla="*/ 438150 h 1104900"/>
              <a:gd name="connsiteX2" fmla="*/ 0 w 3686175"/>
              <a:gd name="connsiteY2" fmla="*/ 438150 h 1104900"/>
              <a:gd name="connsiteX3" fmla="*/ 0 w 3686175"/>
              <a:gd name="connsiteY3" fmla="*/ 1104900 h 1104900"/>
              <a:gd name="connsiteX4" fmla="*/ 3686175 w 3686175"/>
              <a:gd name="connsiteY4" fmla="*/ 1104900 h 1104900"/>
              <a:gd name="connsiteX5" fmla="*/ 3686175 w 3686175"/>
              <a:gd name="connsiteY5" fmla="*/ 47625 h 1104900"/>
              <a:gd name="connsiteX6" fmla="*/ 853272 w 3686175"/>
              <a:gd name="connsiteY6" fmla="*/ 0 h 1104900"/>
              <a:gd name="connsiteX0" fmla="*/ 853272 w 3686175"/>
              <a:gd name="connsiteY0" fmla="*/ 22948 h 1057275"/>
              <a:gd name="connsiteX1" fmla="*/ 866775 w 3686175"/>
              <a:gd name="connsiteY1" fmla="*/ 390525 h 1057275"/>
              <a:gd name="connsiteX2" fmla="*/ 0 w 3686175"/>
              <a:gd name="connsiteY2" fmla="*/ 390525 h 1057275"/>
              <a:gd name="connsiteX3" fmla="*/ 0 w 3686175"/>
              <a:gd name="connsiteY3" fmla="*/ 1057275 h 1057275"/>
              <a:gd name="connsiteX4" fmla="*/ 3686175 w 3686175"/>
              <a:gd name="connsiteY4" fmla="*/ 1057275 h 1057275"/>
              <a:gd name="connsiteX5" fmla="*/ 3686175 w 3686175"/>
              <a:gd name="connsiteY5" fmla="*/ 0 h 1057275"/>
              <a:gd name="connsiteX6" fmla="*/ 853272 w 3686175"/>
              <a:gd name="connsiteY6" fmla="*/ 22948 h 1057275"/>
              <a:gd name="connsiteX0" fmla="*/ 853272 w 3686175"/>
              <a:gd name="connsiteY0" fmla="*/ 22947 h 1057275"/>
              <a:gd name="connsiteX1" fmla="*/ 866775 w 3686175"/>
              <a:gd name="connsiteY1" fmla="*/ 390525 h 1057275"/>
              <a:gd name="connsiteX2" fmla="*/ 0 w 3686175"/>
              <a:gd name="connsiteY2" fmla="*/ 390525 h 1057275"/>
              <a:gd name="connsiteX3" fmla="*/ 0 w 3686175"/>
              <a:gd name="connsiteY3" fmla="*/ 1057275 h 1057275"/>
              <a:gd name="connsiteX4" fmla="*/ 3686175 w 3686175"/>
              <a:gd name="connsiteY4" fmla="*/ 1057275 h 1057275"/>
              <a:gd name="connsiteX5" fmla="*/ 3686175 w 3686175"/>
              <a:gd name="connsiteY5" fmla="*/ 0 h 1057275"/>
              <a:gd name="connsiteX6" fmla="*/ 853272 w 3686175"/>
              <a:gd name="connsiteY6" fmla="*/ 22947 h 1057275"/>
              <a:gd name="connsiteX0" fmla="*/ 780633 w 3686175"/>
              <a:gd name="connsiteY0" fmla="*/ 0 h 1104900"/>
              <a:gd name="connsiteX1" fmla="*/ 866775 w 3686175"/>
              <a:gd name="connsiteY1" fmla="*/ 438150 h 1104900"/>
              <a:gd name="connsiteX2" fmla="*/ 0 w 3686175"/>
              <a:gd name="connsiteY2" fmla="*/ 438150 h 1104900"/>
              <a:gd name="connsiteX3" fmla="*/ 0 w 3686175"/>
              <a:gd name="connsiteY3" fmla="*/ 1104900 h 1104900"/>
              <a:gd name="connsiteX4" fmla="*/ 3686175 w 3686175"/>
              <a:gd name="connsiteY4" fmla="*/ 1104900 h 1104900"/>
              <a:gd name="connsiteX5" fmla="*/ 3686175 w 3686175"/>
              <a:gd name="connsiteY5" fmla="*/ 47625 h 1104900"/>
              <a:gd name="connsiteX6" fmla="*/ 780633 w 3686175"/>
              <a:gd name="connsiteY6" fmla="*/ 0 h 1104900"/>
              <a:gd name="connsiteX0" fmla="*/ 780633 w 3686175"/>
              <a:gd name="connsiteY0" fmla="*/ 0 h 1104900"/>
              <a:gd name="connsiteX1" fmla="*/ 866775 w 3686175"/>
              <a:gd name="connsiteY1" fmla="*/ 438150 h 1104900"/>
              <a:gd name="connsiteX2" fmla="*/ 0 w 3686175"/>
              <a:gd name="connsiteY2" fmla="*/ 438150 h 1104900"/>
              <a:gd name="connsiteX3" fmla="*/ 0 w 3686175"/>
              <a:gd name="connsiteY3" fmla="*/ 1104900 h 1104900"/>
              <a:gd name="connsiteX4" fmla="*/ 3686175 w 3686175"/>
              <a:gd name="connsiteY4" fmla="*/ 1104900 h 1104900"/>
              <a:gd name="connsiteX5" fmla="*/ 3686175 w 3686175"/>
              <a:gd name="connsiteY5" fmla="*/ 0 h 1104900"/>
              <a:gd name="connsiteX6" fmla="*/ 780633 w 3686175"/>
              <a:gd name="connsiteY6" fmla="*/ 0 h 1104900"/>
              <a:gd name="connsiteX0" fmla="*/ 853272 w 3686175"/>
              <a:gd name="connsiteY0" fmla="*/ 0 h 1104900"/>
              <a:gd name="connsiteX1" fmla="*/ 866775 w 3686175"/>
              <a:gd name="connsiteY1" fmla="*/ 438150 h 1104900"/>
              <a:gd name="connsiteX2" fmla="*/ 0 w 3686175"/>
              <a:gd name="connsiteY2" fmla="*/ 438150 h 1104900"/>
              <a:gd name="connsiteX3" fmla="*/ 0 w 3686175"/>
              <a:gd name="connsiteY3" fmla="*/ 1104900 h 1104900"/>
              <a:gd name="connsiteX4" fmla="*/ 3686175 w 3686175"/>
              <a:gd name="connsiteY4" fmla="*/ 1104900 h 1104900"/>
              <a:gd name="connsiteX5" fmla="*/ 3686175 w 3686175"/>
              <a:gd name="connsiteY5" fmla="*/ 0 h 1104900"/>
              <a:gd name="connsiteX6" fmla="*/ 853272 w 3686175"/>
              <a:gd name="connsiteY6" fmla="*/ 0 h 1104900"/>
              <a:gd name="connsiteX0" fmla="*/ 853272 w 3686175"/>
              <a:gd name="connsiteY0" fmla="*/ 0 h 1104900"/>
              <a:gd name="connsiteX1" fmla="*/ 866775 w 3686175"/>
              <a:gd name="connsiteY1" fmla="*/ 438150 h 1104900"/>
              <a:gd name="connsiteX2" fmla="*/ 0 w 3686175"/>
              <a:gd name="connsiteY2" fmla="*/ 438150 h 1104900"/>
              <a:gd name="connsiteX3" fmla="*/ 0 w 3686175"/>
              <a:gd name="connsiteY3" fmla="*/ 1104900 h 1104900"/>
              <a:gd name="connsiteX4" fmla="*/ 3686175 w 3686175"/>
              <a:gd name="connsiteY4" fmla="*/ 1104900 h 1104900"/>
              <a:gd name="connsiteX5" fmla="*/ 3686175 w 3686175"/>
              <a:gd name="connsiteY5" fmla="*/ 0 h 1104900"/>
              <a:gd name="connsiteX6" fmla="*/ 853272 w 3686175"/>
              <a:gd name="connsiteY6" fmla="*/ 0 h 1104900"/>
              <a:gd name="connsiteX0" fmla="*/ 853272 w 3686175"/>
              <a:gd name="connsiteY0" fmla="*/ 0 h 1104900"/>
              <a:gd name="connsiteX1" fmla="*/ 853272 w 3686175"/>
              <a:gd name="connsiteY1" fmla="*/ 423436 h 1104900"/>
              <a:gd name="connsiteX2" fmla="*/ 0 w 3686175"/>
              <a:gd name="connsiteY2" fmla="*/ 438150 h 1104900"/>
              <a:gd name="connsiteX3" fmla="*/ 0 w 3686175"/>
              <a:gd name="connsiteY3" fmla="*/ 1104900 h 1104900"/>
              <a:gd name="connsiteX4" fmla="*/ 3686175 w 3686175"/>
              <a:gd name="connsiteY4" fmla="*/ 1104900 h 1104900"/>
              <a:gd name="connsiteX5" fmla="*/ 3686175 w 3686175"/>
              <a:gd name="connsiteY5" fmla="*/ 0 h 1104900"/>
              <a:gd name="connsiteX6" fmla="*/ 853272 w 3686175"/>
              <a:gd name="connsiteY6" fmla="*/ 0 h 1104900"/>
              <a:gd name="connsiteX0" fmla="*/ 871663 w 3704566"/>
              <a:gd name="connsiteY0" fmla="*/ 0 h 1104900"/>
              <a:gd name="connsiteX1" fmla="*/ 871663 w 3704566"/>
              <a:gd name="connsiteY1" fmla="*/ 423436 h 1104900"/>
              <a:gd name="connsiteX2" fmla="*/ 0 w 3704566"/>
              <a:gd name="connsiteY2" fmla="*/ 423436 h 1104900"/>
              <a:gd name="connsiteX3" fmla="*/ 18391 w 3704566"/>
              <a:gd name="connsiteY3" fmla="*/ 1104900 h 1104900"/>
              <a:gd name="connsiteX4" fmla="*/ 3704566 w 3704566"/>
              <a:gd name="connsiteY4" fmla="*/ 1104900 h 1104900"/>
              <a:gd name="connsiteX5" fmla="*/ 3704566 w 3704566"/>
              <a:gd name="connsiteY5" fmla="*/ 0 h 1104900"/>
              <a:gd name="connsiteX6" fmla="*/ 871663 w 3704566"/>
              <a:gd name="connsiteY6" fmla="*/ 0 h 1104900"/>
              <a:gd name="connsiteX0" fmla="*/ 871663 w 3704566"/>
              <a:gd name="connsiteY0" fmla="*/ 0 h 1104900"/>
              <a:gd name="connsiteX1" fmla="*/ 871663 w 3704566"/>
              <a:gd name="connsiteY1" fmla="*/ 423436 h 1104900"/>
              <a:gd name="connsiteX2" fmla="*/ 0 w 3704566"/>
              <a:gd name="connsiteY2" fmla="*/ 423436 h 1104900"/>
              <a:gd name="connsiteX3" fmla="*/ 0 w 3704566"/>
              <a:gd name="connsiteY3" fmla="*/ 1058589 h 1104900"/>
              <a:gd name="connsiteX4" fmla="*/ 3704566 w 3704566"/>
              <a:gd name="connsiteY4" fmla="*/ 1104900 h 1104900"/>
              <a:gd name="connsiteX5" fmla="*/ 3704566 w 3704566"/>
              <a:gd name="connsiteY5" fmla="*/ 0 h 1104900"/>
              <a:gd name="connsiteX6" fmla="*/ 871663 w 3704566"/>
              <a:gd name="connsiteY6" fmla="*/ 0 h 1104900"/>
              <a:gd name="connsiteX0" fmla="*/ 871663 w 3704566"/>
              <a:gd name="connsiteY0" fmla="*/ 0 h 1129162"/>
              <a:gd name="connsiteX1" fmla="*/ 871663 w 3704566"/>
              <a:gd name="connsiteY1" fmla="*/ 423436 h 1129162"/>
              <a:gd name="connsiteX2" fmla="*/ 0 w 3704566"/>
              <a:gd name="connsiteY2" fmla="*/ 423436 h 1129162"/>
              <a:gd name="connsiteX3" fmla="*/ 0 w 3704566"/>
              <a:gd name="connsiteY3" fmla="*/ 1129162 h 1129162"/>
              <a:gd name="connsiteX4" fmla="*/ 3704566 w 3704566"/>
              <a:gd name="connsiteY4" fmla="*/ 1104900 h 1129162"/>
              <a:gd name="connsiteX5" fmla="*/ 3704566 w 3704566"/>
              <a:gd name="connsiteY5" fmla="*/ 0 h 1129162"/>
              <a:gd name="connsiteX6" fmla="*/ 871663 w 3704566"/>
              <a:gd name="connsiteY6" fmla="*/ 0 h 1129162"/>
              <a:gd name="connsiteX0" fmla="*/ 871663 w 3748379"/>
              <a:gd name="connsiteY0" fmla="*/ 0 h 1129162"/>
              <a:gd name="connsiteX1" fmla="*/ 871663 w 3748379"/>
              <a:gd name="connsiteY1" fmla="*/ 423436 h 1129162"/>
              <a:gd name="connsiteX2" fmla="*/ 0 w 3748379"/>
              <a:gd name="connsiteY2" fmla="*/ 423436 h 1129162"/>
              <a:gd name="connsiteX3" fmla="*/ 0 w 3748379"/>
              <a:gd name="connsiteY3" fmla="*/ 1129162 h 1129162"/>
              <a:gd name="connsiteX4" fmla="*/ 3748379 w 3748379"/>
              <a:gd name="connsiteY4" fmla="*/ 1129161 h 1129162"/>
              <a:gd name="connsiteX5" fmla="*/ 3704566 w 3748379"/>
              <a:gd name="connsiteY5" fmla="*/ 0 h 1129162"/>
              <a:gd name="connsiteX6" fmla="*/ 871663 w 3748379"/>
              <a:gd name="connsiteY6" fmla="*/ 0 h 1129162"/>
              <a:gd name="connsiteX0" fmla="*/ 871663 w 3748379"/>
              <a:gd name="connsiteY0" fmla="*/ 1 h 1129163"/>
              <a:gd name="connsiteX1" fmla="*/ 871663 w 3748379"/>
              <a:gd name="connsiteY1" fmla="*/ 423437 h 1129163"/>
              <a:gd name="connsiteX2" fmla="*/ 0 w 3748379"/>
              <a:gd name="connsiteY2" fmla="*/ 423437 h 1129163"/>
              <a:gd name="connsiteX3" fmla="*/ 0 w 3748379"/>
              <a:gd name="connsiteY3" fmla="*/ 1129163 h 1129163"/>
              <a:gd name="connsiteX4" fmla="*/ 3748379 w 3748379"/>
              <a:gd name="connsiteY4" fmla="*/ 1129162 h 1129163"/>
              <a:gd name="connsiteX5" fmla="*/ 3748379 w 3748379"/>
              <a:gd name="connsiteY5" fmla="*/ 0 h 1129163"/>
              <a:gd name="connsiteX6" fmla="*/ 871663 w 3748379"/>
              <a:gd name="connsiteY6" fmla="*/ 1 h 11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8379" h="1129163">
                <a:moveTo>
                  <a:pt x="871663" y="1"/>
                </a:moveTo>
                <a:lnTo>
                  <a:pt x="871663" y="423437"/>
                </a:lnTo>
                <a:lnTo>
                  <a:pt x="0" y="423437"/>
                </a:lnTo>
                <a:lnTo>
                  <a:pt x="0" y="1129163"/>
                </a:lnTo>
                <a:lnTo>
                  <a:pt x="3748379" y="1129162"/>
                </a:lnTo>
                <a:lnTo>
                  <a:pt x="3748379" y="0"/>
                </a:lnTo>
                <a:lnTo>
                  <a:pt x="871663" y="1"/>
                </a:lnTo>
                <a:close/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Прямоугольник 61"/>
          <p:cNvSpPr/>
          <p:nvPr/>
        </p:nvSpPr>
        <p:spPr>
          <a:xfrm>
            <a:off x="4574833" y="4005064"/>
            <a:ext cx="504056" cy="115212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5" name="Прямая со стрелкой 74"/>
          <p:cNvCxnSpPr/>
          <p:nvPr/>
        </p:nvCxnSpPr>
        <p:spPr>
          <a:xfrm rot="10800000" flipH="1">
            <a:off x="2082280" y="5157192"/>
            <a:ext cx="79548" cy="157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C:\Users\Mr Pavel\Desktop\График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1050" y="4005064"/>
            <a:ext cx="3223071" cy="527159"/>
          </a:xfrm>
          <a:prstGeom prst="rect">
            <a:avLst/>
          </a:prstGeom>
          <a:noFill/>
        </p:spPr>
      </p:pic>
      <p:pic>
        <p:nvPicPr>
          <p:cNvPr id="1033" name="Picture 9" descr="C:\Users\Mr Pavel\Desktop\График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5593" y="3717032"/>
            <a:ext cx="1812925" cy="195262"/>
          </a:xfrm>
          <a:prstGeom prst="rect">
            <a:avLst/>
          </a:prstGeom>
          <a:noFill/>
        </p:spPr>
      </p:pic>
      <p:pic>
        <p:nvPicPr>
          <p:cNvPr id="50" name="Picture 3" descr="D:\Sergey\Leipzig\SFBAbstract\SFBPresentation\Maple\Elephant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54998"/>
            <a:ext cx="3464117" cy="97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Sergey\Leipzig\SFBAbstract\SFBPresentation\Tex\Images\Slide16_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4" y="3436492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Sergey\Leipzig\SFBAbstract\SFBPresentation\Tex\Images\Slide16_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8" y="3448430"/>
            <a:ext cx="63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D:\Sergey\Leipzig\SFBAbstract\SFBPresentation\Tex\Images\Slide17_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17474"/>
            <a:ext cx="301625" cy="1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  <p:bldP spid="31" grpId="0"/>
      <p:bldP spid="37" grpId="0"/>
      <p:bldP spid="56" grpId="0"/>
      <p:bldP spid="64" grpId="0" animBg="1"/>
      <p:bldP spid="69" grpId="0" animBg="1"/>
      <p:bldP spid="84" grpId="0"/>
      <p:bldP spid="100" grpId="0"/>
      <p:bldP spid="32" grpId="0" animBg="1"/>
      <p:bldP spid="53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572412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Выводы</a:t>
            </a:r>
            <a:endParaRPr lang="en-US" sz="36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9511" y="836712"/>
            <a:ext cx="5551711" cy="17235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Гистерезис      свободные границы</a:t>
            </a:r>
            <a:endParaRPr lang="en-US" sz="2400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/>
              <a:t>Роль пространственной трансверсальности</a:t>
            </a:r>
            <a:endParaRPr lang="en-US" sz="2400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2400" dirty="0" err="1" smtClean="0"/>
              <a:t>Нетрансверсальность</a:t>
            </a:r>
            <a:r>
              <a:rPr lang="ru-RU" sz="2400" dirty="0" smtClean="0"/>
              <a:t>      </a:t>
            </a:r>
            <a:r>
              <a:rPr lang="en-US" sz="2400" b="1" i="1" dirty="0" smtClean="0"/>
              <a:t>rattling</a:t>
            </a:r>
            <a:r>
              <a:rPr lang="en-US" sz="2400" dirty="0" smtClean="0"/>
              <a:t>,</a:t>
            </a:r>
            <a:r>
              <a:rPr lang="en-US" sz="2400" b="1" i="1" dirty="0" smtClean="0"/>
              <a:t> </a:t>
            </a:r>
            <a:r>
              <a:rPr lang="en-US" sz="2400" dirty="0" smtClean="0"/>
              <a:t>which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3528" y="2581747"/>
            <a:ext cx="5472608" cy="29854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ru-RU" sz="2400" dirty="0"/>
              <a:t>н</a:t>
            </a:r>
            <a:r>
              <a:rPr lang="ru-RU" sz="2400" dirty="0" smtClean="0"/>
              <a:t>е зависит от</a:t>
            </a:r>
            <a:r>
              <a:rPr lang="en-US" sz="2400" dirty="0" smtClean="0"/>
              <a:t>    :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endParaRPr lang="en-US" sz="2400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endParaRPr lang="en-US" sz="2400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ru-RU" sz="2400" dirty="0" smtClean="0"/>
              <a:t>Сохраняется в любых размерностях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ru-RU" sz="2400" dirty="0" smtClean="0"/>
              <a:t>решетки</a:t>
            </a:r>
            <a:r>
              <a:rPr lang="en-US" sz="2400" dirty="0" smtClean="0"/>
              <a:t>, </a:t>
            </a:r>
            <a:r>
              <a:rPr lang="ru-RU" sz="2400" dirty="0" smtClean="0"/>
              <a:t>сети, графы</a:t>
            </a:r>
            <a:r>
              <a:rPr lang="en-US" sz="2400" dirty="0" smtClean="0"/>
              <a:t>?)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ru-RU" sz="2400" dirty="0" smtClean="0"/>
              <a:t>Сохраняется в непрерывных системах</a:t>
            </a:r>
            <a:r>
              <a:rPr lang="en-US" sz="2400" dirty="0" smtClean="0"/>
              <a:t>	</a:t>
            </a:r>
            <a:endParaRPr lang="en-US" sz="2400" b="1" i="1" dirty="0" smtClean="0"/>
          </a:p>
        </p:txBody>
      </p:sp>
      <p:pic>
        <p:nvPicPr>
          <p:cNvPr id="65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627" y="2771969"/>
            <a:ext cx="125412" cy="152400"/>
          </a:xfrm>
          <a:prstGeom prst="rect">
            <a:avLst/>
          </a:prstGeom>
          <a:noFill/>
        </p:spPr>
      </p:pic>
      <p:pic>
        <p:nvPicPr>
          <p:cNvPr id="3074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786" y="3163346"/>
            <a:ext cx="4233862" cy="622300"/>
          </a:xfrm>
          <a:prstGeom prst="rect">
            <a:avLst/>
          </a:prstGeom>
          <a:noFill/>
        </p:spPr>
      </p:pic>
      <p:sp>
        <p:nvSpPr>
          <p:cNvPr id="43" name="Стрелка вправо 42"/>
          <p:cNvSpPr/>
          <p:nvPr/>
        </p:nvSpPr>
        <p:spPr>
          <a:xfrm>
            <a:off x="1996646" y="101459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Стрелка вправо 43"/>
          <p:cNvSpPr/>
          <p:nvPr/>
        </p:nvSpPr>
        <p:spPr>
          <a:xfrm>
            <a:off x="3419873" y="2284081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796136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796136" y="2204864"/>
            <a:ext cx="352839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Приближение интеграла Римановыми суммами</a:t>
            </a:r>
            <a:endParaRPr lang="en-US" sz="1600" dirty="0" smtClean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796136" y="2132856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796136" y="4105822"/>
            <a:ext cx="305839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Скорость распространения</a:t>
            </a:r>
            <a:r>
              <a:rPr lang="en-US" sz="1600" dirty="0" smtClean="0"/>
              <a:t>     :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796136" y="4105822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3902" y="4237591"/>
            <a:ext cx="106362" cy="131762"/>
          </a:xfrm>
          <a:prstGeom prst="rect">
            <a:avLst/>
          </a:prstGeom>
          <a:noFill/>
        </p:spPr>
      </p:pic>
      <p:pic>
        <p:nvPicPr>
          <p:cNvPr id="55" name="Picture 24" descr="C:\Users\Mr Pavel\Desktop\Графи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246" y="1578210"/>
            <a:ext cx="3246438" cy="457200"/>
          </a:xfrm>
          <a:prstGeom prst="rect">
            <a:avLst/>
          </a:prstGeom>
          <a:noFill/>
        </p:spPr>
      </p:pic>
      <p:pic>
        <p:nvPicPr>
          <p:cNvPr id="57" name="Picture 6" descr="C:\Users\Mr Pavel\Desktop\График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89806"/>
            <a:ext cx="2193925" cy="222250"/>
          </a:xfrm>
          <a:prstGeom prst="rect">
            <a:avLst/>
          </a:prstGeom>
          <a:noFill/>
        </p:spPr>
      </p:pic>
      <p:pic>
        <p:nvPicPr>
          <p:cNvPr id="58" name="Picture 7" descr="C:\Users\Mr Pavel\Desktop\График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9255" y="673646"/>
            <a:ext cx="1749425" cy="280988"/>
          </a:xfrm>
          <a:prstGeom prst="rect">
            <a:avLst/>
          </a:prstGeom>
          <a:noFill/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5796136" y="1340768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796136" y="980728"/>
            <a:ext cx="223224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Переключение</a:t>
            </a:r>
            <a:r>
              <a:rPr lang="en-US" sz="1600" dirty="0" smtClean="0"/>
              <a:t>: </a:t>
            </a:r>
          </a:p>
        </p:txBody>
      </p:sp>
      <p:pic>
        <p:nvPicPr>
          <p:cNvPr id="61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80596" y="1054233"/>
            <a:ext cx="1163638" cy="209550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796136" y="980728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948264" y="-76051"/>
            <a:ext cx="165618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en-US" sz="2400" b="1" u="sng" dirty="0" smtClean="0"/>
              <a:t>Ingredients</a:t>
            </a:r>
            <a:endParaRPr lang="en-US" sz="2400" u="sng" dirty="0" smtClean="0"/>
          </a:p>
        </p:txBody>
      </p:sp>
      <p:sp>
        <p:nvSpPr>
          <p:cNvPr id="66" name="Прямоугольник 65"/>
          <p:cNvSpPr/>
          <p:nvPr/>
        </p:nvSpPr>
        <p:spPr>
          <a:xfrm>
            <a:off x="5796136" y="339284"/>
            <a:ext cx="244827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600" dirty="0" smtClean="0"/>
              <a:t> 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796136" y="342181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8" descr="C:\Users\Mr Pavel\Desktop\График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1050" y="4804130"/>
            <a:ext cx="3223071" cy="527159"/>
          </a:xfrm>
          <a:prstGeom prst="rect">
            <a:avLst/>
          </a:prstGeom>
          <a:noFill/>
        </p:spPr>
      </p:pic>
      <p:pic>
        <p:nvPicPr>
          <p:cNvPr id="71" name="Picture 9" descr="C:\Users\Mr Pavel\Desktop\График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55593" y="4516098"/>
            <a:ext cx="1812925" cy="195262"/>
          </a:xfrm>
          <a:prstGeom prst="rect">
            <a:avLst/>
          </a:prstGeom>
          <a:noFill/>
        </p:spPr>
      </p:pic>
      <p:sp>
        <p:nvSpPr>
          <p:cNvPr id="72" name="Прямоугольник 71"/>
          <p:cNvSpPr/>
          <p:nvPr/>
        </p:nvSpPr>
        <p:spPr>
          <a:xfrm>
            <a:off x="5796136" y="5484860"/>
            <a:ext cx="317254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Нелинейное уравнение на</a:t>
            </a:r>
            <a:r>
              <a:rPr lang="en-US" sz="1600" dirty="0" smtClean="0"/>
              <a:t> </a:t>
            </a:r>
            <a:r>
              <a:rPr lang="en-US" sz="1600" i="1" dirty="0" smtClean="0"/>
              <a:t>l.o.t.</a:t>
            </a:r>
            <a:r>
              <a:rPr lang="en-US" sz="1600" dirty="0" smtClean="0"/>
              <a:t>: </a:t>
            </a:r>
          </a:p>
        </p:txBody>
      </p:sp>
      <p:pic>
        <p:nvPicPr>
          <p:cNvPr id="73" name="Picture 32" descr="C:\Users\Mr Pavel\Desktop\График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5834014"/>
            <a:ext cx="2008187" cy="215900"/>
          </a:xfrm>
          <a:prstGeom prst="rect">
            <a:avLst/>
          </a:prstGeom>
          <a:noFill/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5796136" y="5506632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796136" y="6172282"/>
            <a:ext cx="33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5796135" y="1268760"/>
            <a:ext cx="305839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lvl="1" indent="-174625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ru-RU" sz="1600" dirty="0" smtClean="0"/>
              <a:t>Асимптотика функции Грина</a:t>
            </a:r>
            <a:r>
              <a:rPr lang="en-US" sz="1600" dirty="0" smtClean="0"/>
              <a:t>: </a:t>
            </a:r>
          </a:p>
        </p:txBody>
      </p:sp>
      <p:pic>
        <p:nvPicPr>
          <p:cNvPr id="91" name="Picture 4" descr="D:\Sergey\Leipzig\SFBAbstract\SFBPresentation\Tex\Images\Slide10_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89" y="5331289"/>
            <a:ext cx="2062891" cy="9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728861" y="6144863"/>
            <a:ext cx="179181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</a:pPr>
            <a:r>
              <a:rPr lang="en-US" sz="1600" dirty="0" smtClean="0"/>
              <a:t>cubic nonlinearity</a:t>
            </a:r>
          </a:p>
        </p:txBody>
      </p:sp>
      <p:pic>
        <p:nvPicPr>
          <p:cNvPr id="34" name="Picture 3" descr="D:\Sergey\Leipzig\SFBAbstract\SFBPresentation\Maple\Elephant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47" y="2856247"/>
            <a:ext cx="2939153" cy="8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Sergey\Leipzig\SFBAbstract\SFBPresentation\Tex\Images\Slide16_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14" y="3710345"/>
            <a:ext cx="193957" cy="1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Sergey\Leipzig\SFBAbstract\SFBPresentation\Tex\Images\Slide16_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533" y="3722283"/>
            <a:ext cx="53877" cy="1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Sergey\Leipzig\SFBAbstract\SFBPresentation\Tex\Images\Slide17_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48" y="3700709"/>
            <a:ext cx="255916" cy="1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ru-RU" dirty="0" smtClean="0"/>
              <a:t>Контроль или самоорганизация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D:\Sergey\Germany2011_2013\Talk_SFB_May20\CRD\hysteresis-contro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2716915"/>
            <a:ext cx="8653463" cy="294820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273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Гистерезис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Основные свойства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6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 стрелкой 28"/>
          <p:cNvCxnSpPr/>
          <p:nvPr/>
        </p:nvCxnSpPr>
        <p:spPr>
          <a:xfrm>
            <a:off x="5892655" y="2134125"/>
            <a:ext cx="7207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073254" y="4245506"/>
            <a:ext cx="2808288" cy="17287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423967" y="2145238"/>
            <a:ext cx="649288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883129" y="5120219"/>
            <a:ext cx="71913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425554" y="5142444"/>
            <a:ext cx="647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войная стрелка вверх/вниз 33"/>
          <p:cNvSpPr/>
          <p:nvPr/>
        </p:nvSpPr>
        <p:spPr>
          <a:xfrm>
            <a:off x="4211638" y="3542506"/>
            <a:ext cx="215900" cy="450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Прямоугольник 36"/>
          <p:cNvSpPr/>
          <p:nvPr/>
        </p:nvSpPr>
        <p:spPr>
          <a:xfrm>
            <a:off x="3073255" y="1238775"/>
            <a:ext cx="2808287" cy="17287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205" name="Picture 4" descr="C:\Users\Mr Pavel\Desktop\formula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5879" y="4848875"/>
            <a:ext cx="349250" cy="2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5" descr="C:\Users\Mr Pavel\Desktop\formula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23233" y="4847169"/>
            <a:ext cx="136444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6117" y="1383238"/>
            <a:ext cx="29733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Рисунок 4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6117" y="4361394"/>
            <a:ext cx="27225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 descr="C:\Users\Mr Pavel\Desktop\formulas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24417" y="1875564"/>
            <a:ext cx="347663" cy="20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C:\Users\Mr Pavel\Desktop\formula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90642" y="1885007"/>
            <a:ext cx="349250" cy="2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Mr Pavel\Desktop\formul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6680" y="951438"/>
            <a:ext cx="12525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660504" y="2957646"/>
            <a:ext cx="383022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358CD4"/>
              </a:buClr>
              <a:buSzPct val="120000"/>
            </a:pPr>
            <a:r>
              <a:rPr lang="ru-RU" altLang="de-DE" dirty="0" smtClean="0">
                <a:ea typeface="ＭＳ Ｐゴシック" charset="-128"/>
              </a:rPr>
              <a:t>Бистабильная быстрая компонента</a:t>
            </a:r>
            <a:r>
              <a:rPr lang="en-US" altLang="de-DE" dirty="0" smtClean="0">
                <a:ea typeface="ＭＳ Ｐゴシック" charset="-128"/>
              </a:rPr>
              <a:t> </a:t>
            </a:r>
            <a:endParaRPr lang="en-US" altLang="de-DE" dirty="0">
              <a:ea typeface="ＭＳ Ｐゴシック" charset="-12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156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Гистерезис и быстро-медленные системы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трудность</a:t>
            </a:r>
            <a:r>
              <a:rPr lang="en-GB" dirty="0" smtClean="0"/>
              <a:t>: </a:t>
            </a:r>
            <a:r>
              <a:rPr lang="ru-RU" dirty="0" smtClean="0"/>
              <a:t>разрывность</a:t>
            </a:r>
            <a:endParaRPr lang="en-US" dirty="0"/>
          </a:p>
        </p:txBody>
      </p:sp>
      <p:pic>
        <p:nvPicPr>
          <p:cNvPr id="1030" name="Picture 6" descr="C:\Users\Mr Pavel\Desktop\График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2868613" cy="8350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115616" y="1628800"/>
            <a:ext cx="151216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en-US" sz="2800" dirty="0" smtClean="0"/>
              <a:t>ODE:</a:t>
            </a:r>
          </a:p>
        </p:txBody>
      </p:sp>
      <p:pic>
        <p:nvPicPr>
          <p:cNvPr id="17" name="Picture 2" descr="D:\Sergey\Germany2011_2013\Talk_SFB_May20\CRD\hys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40032" y="1268784"/>
            <a:ext cx="3080439" cy="1728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Mr Pavel\Desktop\discont1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80108" y="3132000"/>
            <a:ext cx="4900397" cy="2770188"/>
          </a:xfrm>
          <a:prstGeom prst="rect">
            <a:avLst/>
          </a:prstGeom>
          <a:noFill/>
        </p:spPr>
      </p:pic>
      <p:pic>
        <p:nvPicPr>
          <p:cNvPr id="5" name="Picture 6" descr="C:\Users\Mr Pavel\Desktop\discont2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80000" y="3132000"/>
            <a:ext cx="4900396" cy="2770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2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857496"/>
            <a:ext cx="5112568" cy="8669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4000" dirty="0" smtClean="0">
                <a:latin typeface="Trebuchet MS" pitchFamily="34" charset="0"/>
              </a:rPr>
              <a:t>Постановка задачи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1156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dirty="0" smtClean="0">
                <a:latin typeface="+mj-lt"/>
                <a:ea typeface="+mj-ea"/>
                <a:cs typeface="+mj-cs"/>
              </a:rPr>
              <a:t>Общая постановка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08720"/>
            <a:ext cx="568863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Система уравнений реакции-диффузии</a:t>
            </a:r>
            <a:r>
              <a:rPr lang="en-US" sz="2400" dirty="0" smtClean="0"/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022298"/>
            <a:ext cx="705678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неизвестная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векторнозначная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функция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en-US" sz="2400" i="1" baseline="0" dirty="0" smtClean="0"/>
              <a:t>D </a:t>
            </a:r>
            <a:r>
              <a:rPr lang="ru-RU" sz="2400" baseline="0" dirty="0" smtClean="0"/>
              <a:t>диагональная,</a:t>
            </a:r>
            <a:r>
              <a:rPr lang="ru-RU" sz="2400" dirty="0" smtClean="0"/>
              <a:t> неотрицательная матрица</a:t>
            </a:r>
            <a:endParaRPr lang="en-US" sz="2400" baseline="0" dirty="0" smtClean="0"/>
          </a:p>
        </p:txBody>
      </p:sp>
      <p:pic>
        <p:nvPicPr>
          <p:cNvPr id="1026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703" y="1484784"/>
            <a:ext cx="3305797" cy="12747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5781" y="5175509"/>
            <a:ext cx="5832648" cy="10926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3050" lvl="1" indent="-273050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000" i="1" dirty="0" smtClean="0"/>
              <a:t>u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</a:t>
            </a:r>
            <a:r>
              <a:rPr lang="en-US" sz="2000" i="1" dirty="0" err="1" smtClean="0"/>
              <a:t>x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t</a:t>
            </a:r>
            <a:r>
              <a:rPr lang="en-US" sz="2000" dirty="0" smtClean="0"/>
              <a:t>) </a:t>
            </a:r>
            <a:r>
              <a:rPr lang="ru-RU" sz="2000" dirty="0" smtClean="0"/>
              <a:t>плотность</a:t>
            </a:r>
            <a:r>
              <a:rPr lang="en-US" sz="2000" dirty="0" smtClean="0"/>
              <a:t> </a:t>
            </a:r>
            <a:r>
              <a:rPr lang="ru-RU" sz="2000" b="1" i="1" dirty="0" err="1" smtClean="0"/>
              <a:t>недиффундирующих</a:t>
            </a:r>
            <a:r>
              <a:rPr lang="en-US" sz="2000" dirty="0" smtClean="0"/>
              <a:t> </a:t>
            </a:r>
            <a:r>
              <a:rPr lang="ru-RU" sz="2000" dirty="0" smtClean="0"/>
              <a:t>бактерий</a:t>
            </a:r>
            <a:endParaRPr lang="en-US" sz="2000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000" i="1" dirty="0" smtClean="0"/>
              <a:t>u</a:t>
            </a:r>
            <a:r>
              <a:rPr lang="en-US" sz="2000" baseline="-25000" dirty="0" smtClean="0"/>
              <a:t>2,3</a:t>
            </a:r>
            <a:r>
              <a:rPr lang="en-US" sz="2000" dirty="0" smtClean="0"/>
              <a:t>(</a:t>
            </a:r>
            <a:r>
              <a:rPr lang="en-US" sz="2000" i="1" dirty="0" err="1" smtClean="0"/>
              <a:t>x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t</a:t>
            </a:r>
            <a:r>
              <a:rPr lang="en-US" sz="2000" dirty="0" smtClean="0"/>
              <a:t>) </a:t>
            </a:r>
            <a:r>
              <a:rPr lang="ru-RU" sz="2000" dirty="0" smtClean="0"/>
              <a:t>концентрация</a:t>
            </a:r>
            <a:r>
              <a:rPr lang="en-US" sz="2000" dirty="0" smtClean="0"/>
              <a:t> </a:t>
            </a:r>
            <a:r>
              <a:rPr lang="ru-RU" sz="2000" b="1" i="1" dirty="0" smtClean="0"/>
              <a:t>диффундирующих</a:t>
            </a:r>
            <a:r>
              <a:rPr lang="en-US" sz="2000" dirty="0" smtClean="0"/>
              <a:t> </a:t>
            </a:r>
            <a:r>
              <a:rPr lang="ru-RU" sz="2000" dirty="0" smtClean="0"/>
              <a:t>протеинов и</a:t>
            </a:r>
            <a:r>
              <a:rPr lang="en-US" sz="2000" dirty="0" smtClean="0"/>
              <a:t> pH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14254"/>
            <a:ext cx="6480720" cy="7232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ru-RU" sz="2400" b="1" i="1" dirty="0" smtClean="0"/>
              <a:t>Пример </a:t>
            </a:r>
            <a:r>
              <a:rPr lang="en-US" sz="2400" dirty="0" smtClean="0"/>
              <a:t>(</a:t>
            </a:r>
            <a:r>
              <a:rPr lang="sv-SE" sz="2400" dirty="0" smtClean="0"/>
              <a:t>Hoppensteadt, Jäger, 1980):</a:t>
            </a:r>
            <a:endParaRPr lang="en-US" sz="2400" dirty="0" smtClean="0"/>
          </a:p>
          <a:p>
            <a:pPr marL="274320" lvl="1" indent="-274320" algn="ctr">
              <a:spcBef>
                <a:spcPts val="600"/>
              </a:spcBef>
              <a:buClrTx/>
              <a:buSzPct val="73000"/>
            </a:pPr>
            <a:endParaRPr lang="en-US" sz="1200" u="sng" dirty="0" smtClean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075" y="1366590"/>
            <a:ext cx="34893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0" y="4061708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ru-RU" altLang="de-DE" sz="2400" b="1" i="1" dirty="0" smtClean="0"/>
              <a:t>Цель</a:t>
            </a:r>
            <a:r>
              <a:rPr lang="en-US" altLang="de-DE" sz="2400" dirty="0" smtClean="0"/>
              <a:t>: </a:t>
            </a:r>
            <a:r>
              <a:rPr lang="ru-RU" altLang="de-DE" sz="2400" dirty="0" smtClean="0"/>
              <a:t>описать динамику на больших временах</a:t>
            </a:r>
            <a:endParaRPr lang="en-US" altLang="de-DE" sz="2400" dirty="0" smtClean="0"/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de-DE" sz="2400" b="1" i="1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6614810" y="3573016"/>
            <a:ext cx="2421686" cy="3168352"/>
            <a:chOff x="6444208" y="3573016"/>
            <a:chExt cx="2421686" cy="3168352"/>
          </a:xfrm>
        </p:grpSpPr>
        <p:pic>
          <p:nvPicPr>
            <p:cNvPr id="2" name="Picture 2" descr="C:\Users\Mr Pavel\Desktop\График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1956" y="5083214"/>
              <a:ext cx="1023938" cy="274638"/>
            </a:xfrm>
            <a:prstGeom prst="rect">
              <a:avLst/>
            </a:prstGeom>
            <a:noFill/>
          </p:spPr>
        </p:pic>
        <p:grpSp>
          <p:nvGrpSpPr>
            <p:cNvPr id="4" name="Группа 3"/>
            <p:cNvGrpSpPr/>
            <p:nvPr/>
          </p:nvGrpSpPr>
          <p:grpSpPr>
            <a:xfrm>
              <a:off x="6444208" y="3573016"/>
              <a:ext cx="2396316" cy="3168352"/>
              <a:chOff x="6424156" y="3573016"/>
              <a:chExt cx="2396316" cy="316835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8241848" y="6372036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de-DE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6424156" y="3573016"/>
                <a:ext cx="2396316" cy="3137288"/>
                <a:chOff x="6208132" y="3573016"/>
                <a:chExt cx="2396316" cy="3137288"/>
              </a:xfrm>
            </p:grpSpPr>
            <p:pic>
              <p:nvPicPr>
                <p:cNvPr id="11" name="Picture 15" descr="Bac5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391764" y="5075892"/>
                  <a:ext cx="1584176" cy="1584176"/>
                </a:xfrm>
                <a:prstGeom prst="rect">
                  <a:avLst/>
                </a:prstGeom>
              </p:spPr>
            </p:pic>
            <p:cxnSp>
              <p:nvCxnSpPr>
                <p:cNvPr id="22" name="Прямая со стрелкой 21"/>
                <p:cNvCxnSpPr/>
                <p:nvPr/>
              </p:nvCxnSpPr>
              <p:spPr>
                <a:xfrm flipV="1">
                  <a:off x="6319756" y="5147900"/>
                  <a:ext cx="0" cy="15624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 стрелкой 23"/>
                <p:cNvCxnSpPr/>
                <p:nvPr/>
              </p:nvCxnSpPr>
              <p:spPr>
                <a:xfrm>
                  <a:off x="6319756" y="6710304"/>
                  <a:ext cx="180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Picture 4" descr="C:\Users\Mr Pavel\Desktop\h-bacteria.bmp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208132" y="3573016"/>
                  <a:ext cx="2396316" cy="122404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6" name="Прямоугольник 25"/>
              <p:cNvSpPr/>
              <p:nvPr/>
            </p:nvSpPr>
            <p:spPr>
              <a:xfrm>
                <a:off x="6513656" y="4931876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de-DE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0344"/>
          </a:xfrm>
        </p:spPr>
        <p:txBody>
          <a:bodyPr>
            <a:normAutofit/>
          </a:bodyPr>
          <a:lstStyle/>
          <a:p>
            <a:r>
              <a:rPr lang="ru-RU" sz="3600" b="1" u="sng" dirty="0" err="1" smtClean="0"/>
              <a:t>Историческия</a:t>
            </a:r>
            <a:r>
              <a:rPr lang="ru-RU" sz="3600" b="1" u="sng" dirty="0" smtClean="0"/>
              <a:t> задачи</a:t>
            </a:r>
            <a:endParaRPr lang="en-US" sz="3600" b="1" u="sng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69269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endParaRPr lang="de-DE" sz="240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3573016"/>
            <a:ext cx="8686800" cy="3028131"/>
          </a:xfrm>
        </p:spPr>
        <p:txBody>
          <a:bodyPr>
            <a:normAutofit fontScale="85000" lnSpcReduction="20000"/>
          </a:bodyPr>
          <a:lstStyle/>
          <a:p>
            <a:pPr marL="358775" lvl="1" indent="-271463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sv-SE" sz="2400" u="sng" dirty="0" smtClean="0"/>
              <a:t>Hoppensteadt</a:t>
            </a:r>
            <a:r>
              <a:rPr lang="sv-SE" sz="2400" u="sng" dirty="0"/>
              <a:t>, Jäger, 1980, </a:t>
            </a:r>
            <a:r>
              <a:rPr lang="sv-SE" sz="2400" u="sng" dirty="0" smtClean="0"/>
              <a:t>1984; </a:t>
            </a:r>
            <a:r>
              <a:rPr lang="en-US" sz="2400" u="sng" dirty="0" err="1"/>
              <a:t>Marciniak-Czochra</a:t>
            </a:r>
            <a:r>
              <a:rPr lang="sv-SE" sz="2400" u="sng" dirty="0"/>
              <a:t>, 2006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 </a:t>
            </a:r>
            <a:r>
              <a:rPr lang="ru-RU" sz="2400" i="1" dirty="0" smtClean="0"/>
              <a:t>численное моделирование</a:t>
            </a:r>
            <a:r>
              <a:rPr lang="sv-SE" sz="2400" i="1" dirty="0" smtClean="0"/>
              <a:t> </a:t>
            </a:r>
            <a:r>
              <a:rPr lang="en-US" sz="2400" dirty="0" smtClean="0"/>
              <a:t>(</a:t>
            </a:r>
            <a:r>
              <a:rPr lang="ru-RU" sz="2400" i="1" dirty="0" smtClean="0"/>
              <a:t>биологические задачи</a:t>
            </a:r>
            <a:r>
              <a:rPr lang="en-US" sz="2400" dirty="0" smtClean="0"/>
              <a:t>)</a:t>
            </a:r>
            <a:endParaRPr lang="en-US" sz="2400" i="1" dirty="0"/>
          </a:p>
          <a:p>
            <a:pPr marL="358775" lvl="1" indent="-271463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u="sng" dirty="0" err="1"/>
              <a:t>Visintin</a:t>
            </a:r>
            <a:r>
              <a:rPr lang="en-US" sz="2400" u="sng" dirty="0"/>
              <a:t>, </a:t>
            </a:r>
            <a:r>
              <a:rPr lang="en-US" sz="2400" u="sng" dirty="0" smtClean="0"/>
              <a:t>Alt, 1985</a:t>
            </a:r>
            <a:r>
              <a:rPr lang="en-US" sz="2400" u="sng" dirty="0"/>
              <a:t>; </a:t>
            </a:r>
            <a:r>
              <a:rPr lang="de-DE" sz="2400" u="sng" dirty="0"/>
              <a:t>Aiki, Kopfová, </a:t>
            </a:r>
            <a:r>
              <a:rPr lang="de-DE" sz="2400" u="sng" dirty="0" smtClean="0"/>
              <a:t>2006</a:t>
            </a:r>
            <a:r>
              <a:rPr lang="en-US" sz="2400" u="sng" dirty="0" smtClean="0"/>
              <a:t>; </a:t>
            </a:r>
            <a:r>
              <a:rPr lang="en-US" sz="2400" u="sng" dirty="0"/>
              <a:t>Rogers, 1986</a:t>
            </a:r>
            <a:r>
              <a:rPr lang="en-US" sz="2400" u="sng" dirty="0" smtClean="0"/>
              <a:t>; </a:t>
            </a:r>
            <a:br>
              <a:rPr lang="en-US" sz="2400" u="sng" dirty="0" smtClean="0"/>
            </a:br>
            <a:r>
              <a:rPr lang="en-US" sz="2400" u="sng" dirty="0" err="1" smtClean="0"/>
              <a:t>Il’in</a:t>
            </a:r>
            <a:r>
              <a:rPr lang="en-US" sz="2400" u="sng" dirty="0"/>
              <a:t>, 2011</a:t>
            </a:r>
            <a:r>
              <a:rPr lang="en-US" sz="2400" u="sng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i="1" dirty="0" smtClean="0"/>
              <a:t>модельные случаи</a:t>
            </a:r>
            <a:r>
              <a:rPr lang="en-US" sz="2400" i="1" dirty="0" smtClean="0"/>
              <a:t>: </a:t>
            </a:r>
            <a:r>
              <a:rPr lang="ru-RU" sz="2400" i="1" dirty="0" smtClean="0"/>
              <a:t>строгий анализ</a:t>
            </a:r>
            <a:r>
              <a:rPr lang="en-US" sz="2400" i="1" dirty="0" smtClean="0"/>
              <a:t>, </a:t>
            </a:r>
            <a:r>
              <a:rPr lang="ru-RU" sz="2400" i="1" dirty="0" smtClean="0"/>
              <a:t>формальные асимптотические ряды</a:t>
            </a:r>
            <a:endParaRPr lang="en-US" sz="2400" i="1" dirty="0" smtClean="0"/>
          </a:p>
          <a:p>
            <a:pPr marL="358775" lvl="1" indent="-271463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u="sng" dirty="0" err="1"/>
              <a:t>Gurevich</a:t>
            </a:r>
            <a:r>
              <a:rPr lang="en-US" sz="2400" u="sng" dirty="0"/>
              <a:t>, Tikhomirov, 2013; </a:t>
            </a:r>
            <a:r>
              <a:rPr lang="en-US" sz="2400" u="sng" dirty="0" err="1"/>
              <a:t>Apushkinskaya</a:t>
            </a:r>
            <a:r>
              <a:rPr lang="en-US" sz="2400" u="sng" dirty="0"/>
              <a:t>, </a:t>
            </a:r>
            <a:r>
              <a:rPr lang="en-US" sz="2400" u="sng" dirty="0" err="1"/>
              <a:t>Uraltseva</a:t>
            </a:r>
            <a:r>
              <a:rPr lang="en-US" sz="2400" u="sng" dirty="0"/>
              <a:t>, 2014</a:t>
            </a:r>
            <a:br>
              <a:rPr lang="en-US" sz="2400" u="sng" dirty="0"/>
            </a:br>
            <a:r>
              <a:rPr lang="ru-RU" sz="2400" i="1" dirty="0" smtClean="0"/>
              <a:t>предложен подход основанный на свободных границах</a:t>
            </a:r>
            <a:r>
              <a:rPr lang="en-US" sz="2400" i="1" dirty="0" smtClean="0"/>
              <a:t>: </a:t>
            </a:r>
            <a:r>
              <a:rPr lang="ru-RU" sz="2400" i="1" dirty="0" smtClean="0"/>
              <a:t>корректность постановки, регулярность</a:t>
            </a:r>
            <a:endParaRPr lang="en-US" sz="2400" i="1" dirty="0" smtClean="0"/>
          </a:p>
          <a:p>
            <a:pPr marL="358775" lvl="1" indent="-271463">
              <a:spcBef>
                <a:spcPts val="6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2400" u="sng" dirty="0" smtClean="0"/>
              <a:t>Open </a:t>
            </a:r>
            <a:r>
              <a:rPr lang="en-US" sz="2400" u="sng" dirty="0"/>
              <a:t>questions</a:t>
            </a:r>
            <a:r>
              <a:rPr lang="en-US" sz="2400" dirty="0"/>
              <a:t>: 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ru-RU" sz="2400" i="1" dirty="0" err="1" smtClean="0"/>
              <a:t>коррекстность</a:t>
            </a:r>
            <a:r>
              <a:rPr lang="ru-RU" sz="2400" i="1" dirty="0" smtClean="0"/>
              <a:t> постановки</a:t>
            </a:r>
            <a:r>
              <a:rPr lang="en-US" sz="2400" i="1" dirty="0" smtClean="0"/>
              <a:t>, </a:t>
            </a:r>
            <a:r>
              <a:rPr lang="ru-RU" sz="2400" i="1" dirty="0" smtClean="0"/>
              <a:t>динамика, образование узоров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90872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Система уравнений реакции-диффузии</a:t>
            </a:r>
            <a:r>
              <a:rPr lang="en-US" sz="2400" dirty="0" smtClean="0"/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66589"/>
            <a:ext cx="4169162" cy="194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Mr Pavel\Desktop\График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6703" y="1772816"/>
            <a:ext cx="3305797" cy="127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Модельная задача</a:t>
            </a:r>
            <a:endParaRPr lang="en-US" sz="3200" dirty="0"/>
          </a:p>
        </p:txBody>
      </p:sp>
      <p:pic>
        <p:nvPicPr>
          <p:cNvPr id="3074" name="Picture 2" descr="C:\Users\Mr Pavel\Desktop\График1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2857496"/>
            <a:ext cx="3529532" cy="14155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4857760"/>
            <a:ext cx="837589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ru-RU" sz="2400" u="sng" dirty="0" smtClean="0"/>
              <a:t>Общий случай</a:t>
            </a:r>
            <a:r>
              <a:rPr lang="en-US" sz="2400" u="sng" dirty="0" smtClean="0"/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мерное пространство</a:t>
            </a:r>
            <a:r>
              <a:rPr lang="en-US" sz="2400" dirty="0" smtClean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система уравнений</a:t>
            </a:r>
            <a:r>
              <a:rPr lang="en-US" sz="2400" dirty="0" smtClean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гистерезис зависит от </a:t>
            </a:r>
            <a:r>
              <a:rPr lang="ru-RU" sz="2400" dirty="0" err="1" smtClean="0"/>
              <a:t>векторнозначной</a:t>
            </a:r>
            <a:r>
              <a:rPr lang="ru-RU" sz="2400" dirty="0" smtClean="0"/>
              <a:t> функции</a:t>
            </a:r>
            <a:endParaRPr lang="en-US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72344" y="1023119"/>
            <a:ext cx="79124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en-US" sz="2400" dirty="0" smtClean="0"/>
              <a:t>1</a:t>
            </a:r>
            <a:r>
              <a:rPr lang="ru-RU" sz="2400" dirty="0" smtClean="0"/>
              <a:t>-мерное пространство</a:t>
            </a:r>
            <a:r>
              <a:rPr lang="en-US" sz="2400" dirty="0" smtClean="0"/>
              <a:t>, </a:t>
            </a:r>
            <a:r>
              <a:rPr lang="ru-RU" sz="2400" dirty="0" smtClean="0"/>
              <a:t>одно уравнение</a:t>
            </a:r>
            <a:endParaRPr lang="en-US" sz="2400" dirty="0" smtClean="0"/>
          </a:p>
        </p:txBody>
      </p:sp>
      <p:pic>
        <p:nvPicPr>
          <p:cNvPr id="3" name="Picture 2" descr="C:\Users\Mr Pavel\Desktop\HGraph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57752" y="2571744"/>
            <a:ext cx="3764298" cy="1782790"/>
          </a:xfrm>
          <a:prstGeom prst="rect">
            <a:avLst/>
          </a:prstGeom>
          <a:noFill/>
        </p:spPr>
      </p:pic>
      <p:pic>
        <p:nvPicPr>
          <p:cNvPr id="1026" name="Picture 2" descr="F:\Sergey\Germany2011_2013\2012_02_Brokate\Pictures\Pic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714488"/>
            <a:ext cx="2523370" cy="357190"/>
          </a:xfrm>
          <a:prstGeom prst="rect">
            <a:avLst/>
          </a:prstGeom>
          <a:noFill/>
        </p:spPr>
      </p:pic>
      <p:sp>
        <p:nvSpPr>
          <p:cNvPr id="19" name="Прямоугольник 10"/>
          <p:cNvSpPr/>
          <p:nvPr/>
        </p:nvSpPr>
        <p:spPr>
          <a:xfrm>
            <a:off x="785786" y="1610013"/>
            <a:ext cx="79124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0" lvl="1" indent="-274320">
              <a:spcBef>
                <a:spcPts val="600"/>
              </a:spcBef>
              <a:buClrTx/>
              <a:buSzPct val="73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</a:p>
        </p:txBody>
      </p:sp>
      <p:pic>
        <p:nvPicPr>
          <p:cNvPr id="4" name="Picture 3" descr="F:\Sergey\Germany2011_2013\2012_02_Brokate\Pictures\Pic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214554"/>
            <a:ext cx="1744467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9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540</Words>
  <Application>Microsoft Office PowerPoint</Application>
  <PresentationFormat>Экран (4:3)</PresentationFormat>
  <Paragraphs>202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Trebuchet MS</vt:lpstr>
      <vt:lpstr>Wingdings</vt:lpstr>
      <vt:lpstr>Office Theme</vt:lpstr>
      <vt:lpstr>Эффект стука в задаче с пространственно-распределенным гистерезисом</vt:lpstr>
      <vt:lpstr>Презентация PowerPoint</vt:lpstr>
      <vt:lpstr>Презентация PowerPoint</vt:lpstr>
      <vt:lpstr>Презентация PowerPoint</vt:lpstr>
      <vt:lpstr>Основная трудность: разрывность</vt:lpstr>
      <vt:lpstr>Презентация PowerPoint</vt:lpstr>
      <vt:lpstr>Презентация PowerPoint</vt:lpstr>
      <vt:lpstr>Историческия задачи</vt:lpstr>
      <vt:lpstr>Модельная задача</vt:lpstr>
      <vt:lpstr>Существование и единственность</vt:lpstr>
      <vt:lpstr>Свободные границы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Нетрансверсальность: без стука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Hysteresis in natural and artificially created systems</dc:title>
  <dc:creator>Sergey</dc:creator>
  <cp:lastModifiedBy>sergey tikhomirov</cp:lastModifiedBy>
  <cp:revision>1023</cp:revision>
  <dcterms:created xsi:type="dcterms:W3CDTF">2011-05-08T14:38:20Z</dcterms:created>
  <dcterms:modified xsi:type="dcterms:W3CDTF">2019-12-13T05:14:12Z</dcterms:modified>
</cp:coreProperties>
</file>